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04" r:id="rId2"/>
    <p:sldId id="302" r:id="rId3"/>
    <p:sldId id="305" r:id="rId4"/>
    <p:sldId id="306" r:id="rId5"/>
    <p:sldId id="307" r:id="rId6"/>
    <p:sldId id="308" r:id="rId7"/>
    <p:sldId id="309" r:id="rId8"/>
    <p:sldId id="310" r:id="rId9"/>
    <p:sldId id="311" r:id="rId10"/>
    <p:sldId id="312" r:id="rId11"/>
    <p:sldId id="299" r:id="rId12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498"/>
    <a:srgbClr val="01B6AD"/>
    <a:srgbClr val="9AE2DE"/>
    <a:srgbClr val="D6EEE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5349" autoAdjust="0"/>
  </p:normalViewPr>
  <p:slideViewPr>
    <p:cSldViewPr snapToGrid="0" snapToObjects="1">
      <p:cViewPr varScale="1">
        <p:scale>
          <a:sx n="119" d="100"/>
          <a:sy n="119" d="100"/>
        </p:scale>
        <p:origin x="96" y="24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4" d="100"/>
          <a:sy n="64" d="100"/>
        </p:scale>
        <p:origin x="2724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id="{3690BCC1-7175-5346-97CC-45D2877EF2A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293EF48F-A46E-9742-AF8C-6113BBCCC18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0EB090-25BE-0B40-B79B-A6D1DEB9392D}" type="datetimeFigureOut">
              <a:rPr lang="nb-NO" smtClean="0"/>
              <a:t>21.09.2020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23EB65C7-AABF-F345-9E45-689B3249CC9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E34D6E0D-1791-2F4E-91EA-389511740C0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39E1A5-37C9-2142-A6E0-55B11900675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44372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DA4CAC-F64E-4478-98AF-F7800E285767}" type="datetimeFigureOut">
              <a:rPr lang="nb-NO" smtClean="0"/>
              <a:t>21.09.2020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D1D6FD-2EA5-4FFF-B07F-6F402568522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10745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Det som i de fleste tilfeller må samarbeides om innenfor feltet er blant annet gode felles løsninger for uteoppholdsareal og parkering. Gjennom å samarbeide om parkering vil dagens indre kvartalsrom kunne transformeres fra grå kjøre- og parkeringsarealer til grønne uteoppholdsarealer. Gjennom frimerkeplaner vil vi ikke kunne oppnå den tettheten i kvartalene som vi ønsker og i tillegg kvalitet i byutviklingen. </a:t>
            </a:r>
          </a:p>
          <a:p>
            <a:endParaRPr lang="nb-NO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Kravet er også viktig når det gjelder gater og teknisk infrastruktur, helhetlig regulering og gjennomføring, og det blir flere som kan bidra økonomisk til teknisk infrastruktur, gater og byrom. </a:t>
            </a:r>
            <a:endParaRPr lang="nb-NO" dirty="0" smtClean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1D6FD-2EA5-4FFF-B07F-6F402568522D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91279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r) Bruksarealer på gateplan skal ha publikumsrettet virksomhet som detaljhandel, bevertning, og kultur. Dette gjelder </a:t>
            </a:r>
            <a:r>
              <a:rPr lang="nb-NO" sz="1200" b="1" i="0" u="none" strike="noStrike" kern="1200" baseline="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rundt Søndre torv med gågater</a:t>
            </a:r>
            <a:r>
              <a:rPr lang="nb-NO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rundt Fengselet, mot framtidige plasser sør for Hønefoss bru, rundt Nordre torv og i følgende gater vest for Kongens gate: </a:t>
            </a:r>
          </a:p>
          <a:p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Storgata </a:t>
            </a:r>
          </a:p>
          <a:p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St. Olavs gate mellom Kuben og Søndre torv </a:t>
            </a:r>
          </a:p>
          <a:p>
            <a:r>
              <a:rPr lang="nn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nn-NO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Kong Rings gate mellom Kuben og Kvernberggata </a:t>
            </a:r>
          </a:p>
          <a:p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Hønefoss Bru mellom Søndre torv og Arnemannsveien </a:t>
            </a:r>
          </a:p>
          <a:p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Stabells gate </a:t>
            </a:r>
          </a:p>
          <a:p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nb-NO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Kirkegata fra Søndre torv til Kvernberggata </a:t>
            </a:r>
          </a:p>
          <a:p>
            <a:r>
              <a:rPr lang="nb-NO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disse bruksarealene skal kundeatkomst til den enkelte virksomhet og atkomst til boliger være direkte fra tilliggende gateplan. </a:t>
            </a:r>
            <a:endParaRPr lang="nb-NO" b="1" dirty="0" smtClean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1D6FD-2EA5-4FFF-B07F-6F402568522D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992005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1D6FD-2EA5-4FFF-B07F-6F402568522D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19795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e 11"/>
          <p:cNvGrpSpPr/>
          <p:nvPr userDrawn="1"/>
        </p:nvGrpSpPr>
        <p:grpSpPr>
          <a:xfrm>
            <a:off x="0" y="2835906"/>
            <a:ext cx="12192000" cy="4022095"/>
            <a:chOff x="0" y="2835905"/>
            <a:chExt cx="9144000" cy="4022095"/>
          </a:xfrm>
        </p:grpSpPr>
        <p:sp>
          <p:nvSpPr>
            <p:cNvPr id="13" name="Rettvinklet trekant 12"/>
            <p:cNvSpPr/>
            <p:nvPr/>
          </p:nvSpPr>
          <p:spPr>
            <a:xfrm flipH="1">
              <a:off x="1023958" y="2835905"/>
              <a:ext cx="8120039" cy="1946786"/>
            </a:xfrm>
            <a:prstGeom prst="rtTriangle">
              <a:avLst/>
            </a:prstGeom>
            <a:solidFill>
              <a:srgbClr val="01B6AD">
                <a:alpha val="57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800"/>
            </a:p>
          </p:txBody>
        </p:sp>
        <p:sp>
          <p:nvSpPr>
            <p:cNvPr id="14" name="Rektangel 13"/>
            <p:cNvSpPr/>
            <p:nvPr userDrawn="1"/>
          </p:nvSpPr>
          <p:spPr>
            <a:xfrm>
              <a:off x="0" y="4812188"/>
              <a:ext cx="9144000" cy="2045812"/>
            </a:xfrm>
            <a:prstGeom prst="rect">
              <a:avLst/>
            </a:prstGeom>
            <a:solidFill>
              <a:srgbClr val="01B6AD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800"/>
            </a:p>
          </p:txBody>
        </p:sp>
        <p:sp>
          <p:nvSpPr>
            <p:cNvPr id="15" name="Rettvinklet trekant 14"/>
            <p:cNvSpPr/>
            <p:nvPr/>
          </p:nvSpPr>
          <p:spPr>
            <a:xfrm>
              <a:off x="0" y="3778879"/>
              <a:ext cx="9101862" cy="1032387"/>
            </a:xfrm>
            <a:prstGeom prst="rtTriangle">
              <a:avLst/>
            </a:prstGeom>
            <a:solidFill>
              <a:srgbClr val="9AE2DE">
                <a:alpha val="5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800"/>
            </a:p>
          </p:txBody>
        </p:sp>
        <p:sp>
          <p:nvSpPr>
            <p:cNvPr id="16" name="Rettvinklet trekant 15"/>
            <p:cNvSpPr/>
            <p:nvPr userDrawn="1"/>
          </p:nvSpPr>
          <p:spPr>
            <a:xfrm flipH="1">
              <a:off x="0" y="3889360"/>
              <a:ext cx="9144000" cy="922828"/>
            </a:xfrm>
            <a:prstGeom prst="rtTriangle">
              <a:avLst/>
            </a:prstGeom>
            <a:solidFill>
              <a:srgbClr val="01B6A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800"/>
            </a:p>
          </p:txBody>
        </p:sp>
      </p:grp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914400" y="5079128"/>
            <a:ext cx="10363200" cy="566758"/>
          </a:xfrm>
        </p:spPr>
        <p:txBody>
          <a:bodyPr>
            <a:normAutofit/>
          </a:bodyPr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Hva handler presentasjonen om?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1828800" y="5788855"/>
            <a:ext cx="8534400" cy="464235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Hvem holder presentasjonen?</a:t>
            </a:r>
            <a:endParaRPr lang="nb-NO" dirty="0"/>
          </a:p>
        </p:txBody>
      </p:sp>
      <p:cxnSp>
        <p:nvCxnSpPr>
          <p:cNvPr id="5" name="Rett linje 4"/>
          <p:cNvCxnSpPr/>
          <p:nvPr userDrawn="1"/>
        </p:nvCxnSpPr>
        <p:spPr>
          <a:xfrm>
            <a:off x="1611338" y="5701075"/>
            <a:ext cx="9149121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Bilde 16" descr="Ringerike_våpen.jpg">
            <a:extLst>
              <a:ext uri="{FF2B5EF4-FFF2-40B4-BE49-F238E27FC236}">
                <a16:creationId xmlns:a16="http://schemas.microsoft.com/office/drawing/2014/main" id="{0564C69D-A017-324C-B3FC-60D34833DA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319"/>
          <a:stretch/>
        </p:blipFill>
        <p:spPr>
          <a:xfrm>
            <a:off x="4432109" y="2519916"/>
            <a:ext cx="3457400" cy="1064852"/>
          </a:xfrm>
          <a:prstGeom prst="rect">
            <a:avLst/>
          </a:prstGeom>
        </p:spPr>
      </p:pic>
      <p:pic>
        <p:nvPicPr>
          <p:cNvPr id="18" name="Bilde 17">
            <a:extLst>
              <a:ext uri="{FF2B5EF4-FFF2-40B4-BE49-F238E27FC236}">
                <a16:creationId xmlns:a16="http://schemas.microsoft.com/office/drawing/2014/main" id="{7BDE89CA-CFF8-9F40-B2A4-40EEE6EF64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3"/>
          <a:stretch/>
        </p:blipFill>
        <p:spPr>
          <a:xfrm>
            <a:off x="5351637" y="597665"/>
            <a:ext cx="1618343" cy="1966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324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900" b="1">
                <a:solidFill>
                  <a:srgbClr val="01B6AD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3200"/>
            </a:lvl1pPr>
            <a:lvl2pPr marL="742950" indent="-28575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2800"/>
            </a:lvl2pPr>
            <a:lvl3pPr marL="1143000" indent="-22860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2200"/>
            </a:lvl4pPr>
            <a:lvl5pPr marL="2057400" indent="-22860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cxnSp>
        <p:nvCxnSpPr>
          <p:cNvPr id="5" name="Rett linje 4"/>
          <p:cNvCxnSpPr/>
          <p:nvPr userDrawn="1"/>
        </p:nvCxnSpPr>
        <p:spPr>
          <a:xfrm>
            <a:off x="309139" y="798841"/>
            <a:ext cx="10834711" cy="0"/>
          </a:xfrm>
          <a:prstGeom prst="line">
            <a:avLst/>
          </a:prstGeom>
          <a:ln w="635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Bilde 6">
            <a:extLst>
              <a:ext uri="{FF2B5EF4-FFF2-40B4-BE49-F238E27FC236}">
                <a16:creationId xmlns:a16="http://schemas.microsoft.com/office/drawing/2014/main" id="{7BDE89CA-CFF8-9F40-B2A4-40EEE6EF64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3"/>
          <a:stretch/>
        </p:blipFill>
        <p:spPr>
          <a:xfrm>
            <a:off x="11143850" y="202945"/>
            <a:ext cx="827252" cy="1005276"/>
          </a:xfrm>
          <a:prstGeom prst="rect">
            <a:avLst/>
          </a:prstGeom>
        </p:spPr>
      </p:pic>
      <p:pic>
        <p:nvPicPr>
          <p:cNvPr id="12" name="Bilde 11" descr="ringerike_stripe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54" y="6291688"/>
            <a:ext cx="8703736" cy="356173"/>
          </a:xfrm>
          <a:prstGeom prst="rect">
            <a:avLst/>
          </a:prstGeom>
        </p:spPr>
      </p:pic>
      <p:cxnSp>
        <p:nvCxnSpPr>
          <p:cNvPr id="9" name="Rett linje 8"/>
          <p:cNvCxnSpPr/>
          <p:nvPr userDrawn="1"/>
        </p:nvCxnSpPr>
        <p:spPr>
          <a:xfrm flipH="1" flipV="1">
            <a:off x="3857625" y="6584909"/>
            <a:ext cx="8056495" cy="1"/>
          </a:xfrm>
          <a:prstGeom prst="line">
            <a:avLst/>
          </a:prstGeom>
          <a:ln w="9525">
            <a:solidFill>
              <a:srgbClr val="00A49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0113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01B6AD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cxnSp>
        <p:nvCxnSpPr>
          <p:cNvPr id="5" name="Rett linje 4"/>
          <p:cNvCxnSpPr/>
          <p:nvPr userDrawn="1"/>
        </p:nvCxnSpPr>
        <p:spPr>
          <a:xfrm>
            <a:off x="309139" y="798841"/>
            <a:ext cx="10834711" cy="0"/>
          </a:xfrm>
          <a:prstGeom prst="line">
            <a:avLst/>
          </a:prstGeom>
          <a:ln w="635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Bilde 6">
            <a:extLst>
              <a:ext uri="{FF2B5EF4-FFF2-40B4-BE49-F238E27FC236}">
                <a16:creationId xmlns:a16="http://schemas.microsoft.com/office/drawing/2014/main" id="{7BDE89CA-CFF8-9F40-B2A4-40EEE6EF64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3"/>
          <a:stretch/>
        </p:blipFill>
        <p:spPr>
          <a:xfrm>
            <a:off x="11143850" y="202945"/>
            <a:ext cx="827252" cy="1005276"/>
          </a:xfrm>
          <a:prstGeom prst="rect">
            <a:avLst/>
          </a:prstGeom>
        </p:spPr>
      </p:pic>
      <p:pic>
        <p:nvPicPr>
          <p:cNvPr id="8" name="Bilde 7" descr="ringerike_stripe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54" y="6291688"/>
            <a:ext cx="8703736" cy="356173"/>
          </a:xfrm>
          <a:prstGeom prst="rect">
            <a:avLst/>
          </a:prstGeom>
        </p:spPr>
      </p:pic>
      <p:cxnSp>
        <p:nvCxnSpPr>
          <p:cNvPr id="9" name="Rett linje 8"/>
          <p:cNvCxnSpPr/>
          <p:nvPr userDrawn="1"/>
        </p:nvCxnSpPr>
        <p:spPr>
          <a:xfrm flipH="1" flipV="1">
            <a:off x="3857625" y="6584909"/>
            <a:ext cx="8056495" cy="1"/>
          </a:xfrm>
          <a:prstGeom prst="line">
            <a:avLst/>
          </a:prstGeom>
          <a:ln w="9525">
            <a:solidFill>
              <a:srgbClr val="00A49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1631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900" b="1">
                <a:solidFill>
                  <a:srgbClr val="01B6AD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09600" y="1252026"/>
            <a:ext cx="5384800" cy="4874138"/>
          </a:xfrm>
        </p:spPr>
        <p:txBody>
          <a:bodyPr/>
          <a:lstStyle>
            <a:lvl1pPr marL="342900" indent="-34290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2800"/>
            </a:lvl1pPr>
            <a:lvl2pPr marL="742950" indent="-28575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2400"/>
            </a:lvl2pPr>
            <a:lvl3pPr marL="1143000" indent="-22860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2000"/>
            </a:lvl3pPr>
            <a:lvl4pPr marL="1600200" indent="-22860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1800"/>
            </a:lvl4pPr>
            <a:lvl5pPr marL="2057400" indent="-22860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252026"/>
            <a:ext cx="5384800" cy="4874138"/>
          </a:xfrm>
        </p:spPr>
        <p:txBody>
          <a:bodyPr/>
          <a:lstStyle>
            <a:lvl1pPr marL="342900" indent="-34290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2800"/>
            </a:lvl1pPr>
            <a:lvl2pPr marL="742950" indent="-28575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2400"/>
            </a:lvl2pPr>
            <a:lvl3pPr marL="1143000" indent="-22860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2000"/>
            </a:lvl3pPr>
            <a:lvl4pPr marL="1600200" indent="-22860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1800"/>
            </a:lvl4pPr>
            <a:lvl5pPr marL="2057400" indent="-22860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cxnSp>
        <p:nvCxnSpPr>
          <p:cNvPr id="6" name="Rett linje 5"/>
          <p:cNvCxnSpPr/>
          <p:nvPr userDrawn="1"/>
        </p:nvCxnSpPr>
        <p:spPr>
          <a:xfrm>
            <a:off x="309139" y="798841"/>
            <a:ext cx="10834711" cy="0"/>
          </a:xfrm>
          <a:prstGeom prst="line">
            <a:avLst/>
          </a:prstGeom>
          <a:ln w="635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Bilde 7">
            <a:extLst>
              <a:ext uri="{FF2B5EF4-FFF2-40B4-BE49-F238E27FC236}">
                <a16:creationId xmlns:a16="http://schemas.microsoft.com/office/drawing/2014/main" id="{7BDE89CA-CFF8-9F40-B2A4-40EEE6EF64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3"/>
          <a:stretch/>
        </p:blipFill>
        <p:spPr>
          <a:xfrm>
            <a:off x="11143850" y="202945"/>
            <a:ext cx="827252" cy="1005276"/>
          </a:xfrm>
          <a:prstGeom prst="rect">
            <a:avLst/>
          </a:prstGeom>
        </p:spPr>
      </p:pic>
      <p:pic>
        <p:nvPicPr>
          <p:cNvPr id="9" name="Bilde 8" descr="ringerike_stripe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54" y="6291688"/>
            <a:ext cx="8703736" cy="356173"/>
          </a:xfrm>
          <a:prstGeom prst="rect">
            <a:avLst/>
          </a:prstGeom>
        </p:spPr>
      </p:pic>
      <p:cxnSp>
        <p:nvCxnSpPr>
          <p:cNvPr id="10" name="Rett linje 9"/>
          <p:cNvCxnSpPr/>
          <p:nvPr userDrawn="1"/>
        </p:nvCxnSpPr>
        <p:spPr>
          <a:xfrm flipH="1" flipV="1">
            <a:off x="3857625" y="6584909"/>
            <a:ext cx="8056495" cy="1"/>
          </a:xfrm>
          <a:prstGeom prst="line">
            <a:avLst/>
          </a:prstGeom>
          <a:ln w="9525">
            <a:solidFill>
              <a:srgbClr val="00A49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49481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900">
                <a:solidFill>
                  <a:srgbClr val="01B6AD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230923"/>
            <a:ext cx="5386917" cy="73152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9600" y="2018715"/>
            <a:ext cx="5386917" cy="4107449"/>
          </a:xfrm>
        </p:spPr>
        <p:txBody>
          <a:bodyPr/>
          <a:lstStyle>
            <a:lvl1pPr marL="342900" indent="-34290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2400"/>
            </a:lvl1pPr>
            <a:lvl2pPr marL="742950" indent="-28575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93368" y="1230923"/>
            <a:ext cx="5389033" cy="73152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93368" y="2018715"/>
            <a:ext cx="5389033" cy="4107449"/>
          </a:xfrm>
        </p:spPr>
        <p:txBody>
          <a:bodyPr/>
          <a:lstStyle>
            <a:lvl1pPr marL="342900" indent="-34290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2400"/>
            </a:lvl1pPr>
            <a:lvl2pPr marL="742950" indent="-28575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cxnSp>
        <p:nvCxnSpPr>
          <p:cNvPr id="8" name="Rett linje 7"/>
          <p:cNvCxnSpPr/>
          <p:nvPr userDrawn="1"/>
        </p:nvCxnSpPr>
        <p:spPr>
          <a:xfrm>
            <a:off x="309139" y="798841"/>
            <a:ext cx="10834711" cy="0"/>
          </a:xfrm>
          <a:prstGeom prst="line">
            <a:avLst/>
          </a:prstGeom>
          <a:ln w="635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Bilde 9">
            <a:extLst>
              <a:ext uri="{FF2B5EF4-FFF2-40B4-BE49-F238E27FC236}">
                <a16:creationId xmlns:a16="http://schemas.microsoft.com/office/drawing/2014/main" id="{7BDE89CA-CFF8-9F40-B2A4-40EEE6EF64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3"/>
          <a:stretch/>
        </p:blipFill>
        <p:spPr>
          <a:xfrm>
            <a:off x="11143850" y="202945"/>
            <a:ext cx="827252" cy="1005276"/>
          </a:xfrm>
          <a:prstGeom prst="rect">
            <a:avLst/>
          </a:prstGeom>
        </p:spPr>
      </p:pic>
      <p:pic>
        <p:nvPicPr>
          <p:cNvPr id="11" name="Bilde 10" descr="ringerike_stripe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54" y="6291688"/>
            <a:ext cx="8703736" cy="356173"/>
          </a:xfrm>
          <a:prstGeom prst="rect">
            <a:avLst/>
          </a:prstGeom>
        </p:spPr>
      </p:pic>
      <p:cxnSp>
        <p:nvCxnSpPr>
          <p:cNvPr id="12" name="Rett linje 11"/>
          <p:cNvCxnSpPr/>
          <p:nvPr userDrawn="1"/>
        </p:nvCxnSpPr>
        <p:spPr>
          <a:xfrm flipH="1" flipV="1">
            <a:off x="3857625" y="6584909"/>
            <a:ext cx="8056495" cy="1"/>
          </a:xfrm>
          <a:prstGeom prst="line">
            <a:avLst/>
          </a:prstGeom>
          <a:ln w="9525">
            <a:solidFill>
              <a:srgbClr val="00A49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788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900">
                <a:solidFill>
                  <a:srgbClr val="01B6AD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cxnSp>
        <p:nvCxnSpPr>
          <p:cNvPr id="4" name="Rett linje 3"/>
          <p:cNvCxnSpPr/>
          <p:nvPr userDrawn="1"/>
        </p:nvCxnSpPr>
        <p:spPr>
          <a:xfrm>
            <a:off x="309139" y="798841"/>
            <a:ext cx="10834711" cy="0"/>
          </a:xfrm>
          <a:prstGeom prst="line">
            <a:avLst/>
          </a:prstGeom>
          <a:ln w="635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Bilde 5">
            <a:extLst>
              <a:ext uri="{FF2B5EF4-FFF2-40B4-BE49-F238E27FC236}">
                <a16:creationId xmlns:a16="http://schemas.microsoft.com/office/drawing/2014/main" id="{7BDE89CA-CFF8-9F40-B2A4-40EEE6EF64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3"/>
          <a:stretch/>
        </p:blipFill>
        <p:spPr>
          <a:xfrm>
            <a:off x="11143850" y="202945"/>
            <a:ext cx="827252" cy="1005276"/>
          </a:xfrm>
          <a:prstGeom prst="rect">
            <a:avLst/>
          </a:prstGeom>
        </p:spPr>
      </p:pic>
      <p:pic>
        <p:nvPicPr>
          <p:cNvPr id="7" name="Bilde 6" descr="ringerike_stripe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54" y="6291688"/>
            <a:ext cx="8703736" cy="356173"/>
          </a:xfrm>
          <a:prstGeom prst="rect">
            <a:avLst/>
          </a:prstGeom>
        </p:spPr>
      </p:pic>
      <p:cxnSp>
        <p:nvCxnSpPr>
          <p:cNvPr id="8" name="Rett linje 7"/>
          <p:cNvCxnSpPr/>
          <p:nvPr userDrawn="1"/>
        </p:nvCxnSpPr>
        <p:spPr>
          <a:xfrm flipH="1" flipV="1">
            <a:off x="3857625" y="6584909"/>
            <a:ext cx="8056495" cy="1"/>
          </a:xfrm>
          <a:prstGeom prst="line">
            <a:avLst/>
          </a:prstGeom>
          <a:ln w="9525">
            <a:solidFill>
              <a:srgbClr val="00A49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7428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tt linje 2"/>
          <p:cNvCxnSpPr/>
          <p:nvPr userDrawn="1"/>
        </p:nvCxnSpPr>
        <p:spPr>
          <a:xfrm>
            <a:off x="309139" y="798841"/>
            <a:ext cx="10834711" cy="0"/>
          </a:xfrm>
          <a:prstGeom prst="line">
            <a:avLst/>
          </a:prstGeom>
          <a:ln w="635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Bilde 4">
            <a:extLst>
              <a:ext uri="{FF2B5EF4-FFF2-40B4-BE49-F238E27FC236}">
                <a16:creationId xmlns:a16="http://schemas.microsoft.com/office/drawing/2014/main" id="{7BDE89CA-CFF8-9F40-B2A4-40EEE6EF64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3"/>
          <a:stretch/>
        </p:blipFill>
        <p:spPr>
          <a:xfrm>
            <a:off x="11143850" y="202945"/>
            <a:ext cx="827252" cy="1005276"/>
          </a:xfrm>
          <a:prstGeom prst="rect">
            <a:avLst/>
          </a:prstGeom>
        </p:spPr>
      </p:pic>
      <p:pic>
        <p:nvPicPr>
          <p:cNvPr id="6" name="Bilde 5" descr="ringerike_stripe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54" y="6291688"/>
            <a:ext cx="8703736" cy="356173"/>
          </a:xfrm>
          <a:prstGeom prst="rect">
            <a:avLst/>
          </a:prstGeom>
        </p:spPr>
      </p:pic>
      <p:cxnSp>
        <p:nvCxnSpPr>
          <p:cNvPr id="7" name="Rett linje 6"/>
          <p:cNvCxnSpPr/>
          <p:nvPr userDrawn="1"/>
        </p:nvCxnSpPr>
        <p:spPr>
          <a:xfrm flipH="1" flipV="1">
            <a:off x="3857625" y="6584909"/>
            <a:ext cx="8056495" cy="1"/>
          </a:xfrm>
          <a:prstGeom prst="line">
            <a:avLst/>
          </a:prstGeom>
          <a:ln w="9525">
            <a:solidFill>
              <a:srgbClr val="00A49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1447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1160585"/>
            <a:ext cx="4011084" cy="71745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1160585"/>
            <a:ext cx="6815667" cy="4965578"/>
          </a:xfrm>
        </p:spPr>
        <p:txBody>
          <a:bodyPr>
            <a:normAutofit/>
          </a:bodyPr>
          <a:lstStyle>
            <a:lvl1pPr marL="342900" indent="-34290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2400"/>
            </a:lvl1pPr>
            <a:lvl2pPr marL="742950" indent="-28575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976511"/>
            <a:ext cx="4011084" cy="414965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cxnSp>
        <p:nvCxnSpPr>
          <p:cNvPr id="6" name="Rett linje 5"/>
          <p:cNvCxnSpPr/>
          <p:nvPr userDrawn="1"/>
        </p:nvCxnSpPr>
        <p:spPr>
          <a:xfrm>
            <a:off x="309139" y="798841"/>
            <a:ext cx="10834711" cy="0"/>
          </a:xfrm>
          <a:prstGeom prst="line">
            <a:avLst/>
          </a:prstGeom>
          <a:ln w="635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Bilde 7">
            <a:extLst>
              <a:ext uri="{FF2B5EF4-FFF2-40B4-BE49-F238E27FC236}">
                <a16:creationId xmlns:a16="http://schemas.microsoft.com/office/drawing/2014/main" id="{7BDE89CA-CFF8-9F40-B2A4-40EEE6EF64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3"/>
          <a:stretch/>
        </p:blipFill>
        <p:spPr>
          <a:xfrm>
            <a:off x="11143850" y="202945"/>
            <a:ext cx="827252" cy="1005276"/>
          </a:xfrm>
          <a:prstGeom prst="rect">
            <a:avLst/>
          </a:prstGeom>
        </p:spPr>
      </p:pic>
      <p:pic>
        <p:nvPicPr>
          <p:cNvPr id="9" name="Bilde 8" descr="ringerike_stripe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54" y="6291688"/>
            <a:ext cx="8703736" cy="356173"/>
          </a:xfrm>
          <a:prstGeom prst="rect">
            <a:avLst/>
          </a:prstGeom>
        </p:spPr>
      </p:pic>
      <p:cxnSp>
        <p:nvCxnSpPr>
          <p:cNvPr id="10" name="Rett linje 9"/>
          <p:cNvCxnSpPr/>
          <p:nvPr userDrawn="1"/>
        </p:nvCxnSpPr>
        <p:spPr>
          <a:xfrm flipH="1" flipV="1">
            <a:off x="3857625" y="6584909"/>
            <a:ext cx="8056495" cy="1"/>
          </a:xfrm>
          <a:prstGeom prst="line">
            <a:avLst/>
          </a:prstGeom>
          <a:ln w="9525">
            <a:solidFill>
              <a:srgbClr val="00A49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9621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>
                <a:solidFill>
                  <a:srgbClr val="01B6AD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942535"/>
            <a:ext cx="7315200" cy="37850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cxnSp>
        <p:nvCxnSpPr>
          <p:cNvPr id="6" name="Rett linje 5"/>
          <p:cNvCxnSpPr/>
          <p:nvPr userDrawn="1"/>
        </p:nvCxnSpPr>
        <p:spPr>
          <a:xfrm>
            <a:off x="309139" y="798841"/>
            <a:ext cx="10834711" cy="0"/>
          </a:xfrm>
          <a:prstGeom prst="line">
            <a:avLst/>
          </a:prstGeom>
          <a:ln w="635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Bilde 7">
            <a:extLst>
              <a:ext uri="{FF2B5EF4-FFF2-40B4-BE49-F238E27FC236}">
                <a16:creationId xmlns:a16="http://schemas.microsoft.com/office/drawing/2014/main" id="{7BDE89CA-CFF8-9F40-B2A4-40EEE6EF64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3"/>
          <a:stretch/>
        </p:blipFill>
        <p:spPr>
          <a:xfrm>
            <a:off x="11143850" y="202945"/>
            <a:ext cx="827252" cy="1005276"/>
          </a:xfrm>
          <a:prstGeom prst="rect">
            <a:avLst/>
          </a:prstGeom>
        </p:spPr>
      </p:pic>
      <p:pic>
        <p:nvPicPr>
          <p:cNvPr id="9" name="Bilde 8" descr="ringerike_stripe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54" y="6291688"/>
            <a:ext cx="8703736" cy="356173"/>
          </a:xfrm>
          <a:prstGeom prst="rect">
            <a:avLst/>
          </a:prstGeom>
        </p:spPr>
      </p:pic>
      <p:cxnSp>
        <p:nvCxnSpPr>
          <p:cNvPr id="10" name="Rett linje 9"/>
          <p:cNvCxnSpPr/>
          <p:nvPr userDrawn="1"/>
        </p:nvCxnSpPr>
        <p:spPr>
          <a:xfrm flipH="1" flipV="1">
            <a:off x="3857625" y="6584909"/>
            <a:ext cx="8056495" cy="1"/>
          </a:xfrm>
          <a:prstGeom prst="line">
            <a:avLst/>
          </a:prstGeom>
          <a:ln w="9525">
            <a:solidFill>
              <a:srgbClr val="00A49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4794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63007" y="202944"/>
            <a:ext cx="10274788" cy="513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63006" y="1323679"/>
            <a:ext cx="11751113" cy="4852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985798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2900" b="1" kern="1200">
          <a:solidFill>
            <a:srgbClr val="01B6A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1B6AD"/>
        </a:buClr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1B6AD"/>
        </a:buClr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1B6AD"/>
        </a:buClr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01B6AD"/>
        </a:buClr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01B6AD"/>
        </a:buClr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Detaljregulering- </a:t>
            </a:r>
            <a:r>
              <a:rPr lang="nb-NO" sz="2000" dirty="0" smtClean="0"/>
              <a:t>felt BS6 i plan 431 områderegulering Hønefoss (byplanen)</a:t>
            </a:r>
            <a:endParaRPr lang="nb-NO" sz="2000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smtClean="0"/>
              <a:t>Grunneiermøte 21. september 2020, Scandic hotell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4855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Hva kan vi oppnå?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b-NO" dirty="0"/>
              <a:t>Parkering under </a:t>
            </a:r>
            <a:r>
              <a:rPr lang="nb-NO" dirty="0" smtClean="0"/>
              <a:t>bakken</a:t>
            </a:r>
          </a:p>
          <a:p>
            <a:r>
              <a:rPr lang="nb-NO" dirty="0"/>
              <a:t>Frigjøre areal til attraktive indre gårdsrom, muligheter for bolig fra 2. etg.</a:t>
            </a:r>
          </a:p>
          <a:p>
            <a:r>
              <a:rPr lang="nb-NO" dirty="0"/>
              <a:t>Bedre og nye sammenhenger/ åpninger mot byrom</a:t>
            </a:r>
          </a:p>
          <a:p>
            <a:r>
              <a:rPr lang="nb-NO" dirty="0"/>
              <a:t>Vurdere konkrete muligheter for fleksibel bruk (bruksendringer) uten plankrav</a:t>
            </a:r>
          </a:p>
          <a:p>
            <a:endParaRPr lang="nb-NO" dirty="0"/>
          </a:p>
        </p:txBody>
      </p:sp>
      <p:pic>
        <p:nvPicPr>
          <p:cNvPr id="6" name="Plassholder for innhold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1564105"/>
            <a:ext cx="5879272" cy="3920739"/>
          </a:xfrm>
          <a:prstGeom prst="rect">
            <a:avLst/>
          </a:prstGeom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7226313" y="5484844"/>
            <a:ext cx="48505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nb-NO" altLang="nb-NO" sz="2400" dirty="0">
                <a:solidFill>
                  <a:schemeClr val="tx1"/>
                </a:solidFill>
              </a:rPr>
              <a:t>Et mer levende og attraktivt sentrum</a:t>
            </a:r>
            <a:r>
              <a:rPr lang="nb-NO" altLang="nb-NO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5528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72720" y="6320985"/>
            <a:ext cx="11856720" cy="3592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381" y="5061099"/>
            <a:ext cx="1689122" cy="1230617"/>
          </a:xfrm>
          <a:prstGeom prst="rect">
            <a:avLst/>
          </a:prstGeom>
        </p:spPr>
      </p:pic>
      <p:sp>
        <p:nvSpPr>
          <p:cNvPr id="6" name="Plassholder for innhold 2"/>
          <p:cNvSpPr txBox="1">
            <a:spLocks/>
          </p:cNvSpPr>
          <p:nvPr/>
        </p:nvSpPr>
        <p:spPr>
          <a:xfrm>
            <a:off x="1689334" y="1468434"/>
            <a:ext cx="8813335" cy="4852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Avslutning og takk!</a:t>
            </a:r>
          </a:p>
          <a:p>
            <a:endParaRPr lang="nb-N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Bilde 6" descr="Ringerike_våpen.jpg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319"/>
          <a:stretch/>
        </p:blipFill>
        <p:spPr>
          <a:xfrm>
            <a:off x="7423771" y="5889353"/>
            <a:ext cx="1860037" cy="572877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3"/>
          <a:stretch/>
        </p:blipFill>
        <p:spPr>
          <a:xfrm>
            <a:off x="7983716" y="5001646"/>
            <a:ext cx="740144" cy="899423"/>
          </a:xfrm>
          <a:prstGeom prst="rect">
            <a:avLst/>
          </a:prstGeom>
        </p:spPr>
      </p:pic>
      <p:grpSp>
        <p:nvGrpSpPr>
          <p:cNvPr id="14" name="Gruppe 13"/>
          <p:cNvGrpSpPr/>
          <p:nvPr/>
        </p:nvGrpSpPr>
        <p:grpSpPr>
          <a:xfrm flipH="1" flipV="1">
            <a:off x="0" y="-2"/>
            <a:ext cx="12192000" cy="5397911"/>
            <a:chOff x="0" y="2835905"/>
            <a:chExt cx="9144000" cy="4022096"/>
          </a:xfrm>
        </p:grpSpPr>
        <p:sp>
          <p:nvSpPr>
            <p:cNvPr id="15" name="Rettvinklet trekant 14"/>
            <p:cNvSpPr/>
            <p:nvPr/>
          </p:nvSpPr>
          <p:spPr>
            <a:xfrm flipH="1">
              <a:off x="1023958" y="2835905"/>
              <a:ext cx="8120039" cy="1946786"/>
            </a:xfrm>
            <a:prstGeom prst="rtTriangle">
              <a:avLst/>
            </a:prstGeom>
            <a:solidFill>
              <a:srgbClr val="01B6AD">
                <a:alpha val="57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b-NO"/>
            </a:p>
          </p:txBody>
        </p:sp>
        <p:sp>
          <p:nvSpPr>
            <p:cNvPr id="16" name="Rektangel 15"/>
            <p:cNvSpPr/>
            <p:nvPr/>
          </p:nvSpPr>
          <p:spPr>
            <a:xfrm>
              <a:off x="0" y="4812189"/>
              <a:ext cx="9144000" cy="2045812"/>
            </a:xfrm>
            <a:prstGeom prst="rect">
              <a:avLst/>
            </a:prstGeom>
            <a:solidFill>
              <a:srgbClr val="01B6A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b-NO"/>
            </a:p>
          </p:txBody>
        </p:sp>
        <p:sp>
          <p:nvSpPr>
            <p:cNvPr id="17" name="Rettvinklet trekant 16"/>
            <p:cNvSpPr/>
            <p:nvPr/>
          </p:nvSpPr>
          <p:spPr>
            <a:xfrm>
              <a:off x="0" y="3771595"/>
              <a:ext cx="9101862" cy="1032387"/>
            </a:xfrm>
            <a:prstGeom prst="rtTriangle">
              <a:avLst/>
            </a:prstGeom>
            <a:solidFill>
              <a:srgbClr val="9AE2DE">
                <a:alpha val="5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b-NO"/>
            </a:p>
          </p:txBody>
        </p:sp>
        <p:sp>
          <p:nvSpPr>
            <p:cNvPr id="18" name="Rettvinklet trekant 17"/>
            <p:cNvSpPr/>
            <p:nvPr/>
          </p:nvSpPr>
          <p:spPr>
            <a:xfrm flipH="1">
              <a:off x="0" y="3889360"/>
              <a:ext cx="9144000" cy="922828"/>
            </a:xfrm>
            <a:prstGeom prst="rtTriangle">
              <a:avLst/>
            </a:prstGeom>
            <a:solidFill>
              <a:srgbClr val="01B6A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b-NO"/>
            </a:p>
          </p:txBody>
        </p:sp>
      </p:grpSp>
      <p:sp>
        <p:nvSpPr>
          <p:cNvPr id="19" name="Plassholder for innhold 2"/>
          <p:cNvSpPr txBox="1">
            <a:spLocks/>
          </p:cNvSpPr>
          <p:nvPr/>
        </p:nvSpPr>
        <p:spPr>
          <a:xfrm>
            <a:off x="1438276" y="1620834"/>
            <a:ext cx="9216793" cy="4852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Avslutning og takk!</a:t>
            </a:r>
          </a:p>
          <a:p>
            <a:endParaRPr lang="nb-N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63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Kommunens rolle i møtet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97832" y="1323679"/>
            <a:ext cx="11216287" cy="4852551"/>
          </a:xfrm>
        </p:spPr>
        <p:txBody>
          <a:bodyPr>
            <a:normAutofit lnSpcReduction="10000"/>
          </a:bodyPr>
          <a:lstStyle/>
          <a:p>
            <a:r>
              <a:rPr lang="nb-NO" sz="2600" dirty="0"/>
              <a:t>Kommunen er planmyndighet og skal behandle et forslag til detaljregulering av felt BS6</a:t>
            </a:r>
            <a:r>
              <a:rPr lang="nb-NO" sz="2600" dirty="0" smtClean="0"/>
              <a:t>.</a:t>
            </a:r>
          </a:p>
          <a:p>
            <a:endParaRPr lang="nb-NO" sz="2600" dirty="0"/>
          </a:p>
          <a:p>
            <a:r>
              <a:rPr lang="nb-NO" sz="2800" dirty="0"/>
              <a:t>Forslagsstiller: Grunneierne/ representant for grunneierne</a:t>
            </a:r>
          </a:p>
          <a:p>
            <a:endParaRPr lang="nb-NO" sz="2600" dirty="0" smtClean="0"/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ClrTx/>
              <a:buSzTx/>
            </a:pPr>
            <a:r>
              <a:rPr lang="nb-NO" sz="2600" dirty="0">
                <a:solidFill>
                  <a:prstClr val="black"/>
                </a:solidFill>
                <a:latin typeface="Calibri" panose="020F0502020204030204"/>
                <a:cs typeface="+mn-cs"/>
              </a:rPr>
              <a:t>I grunneiermøtet informerer kommunen om: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500"/>
              </a:spcBef>
              <a:buClrTx/>
              <a:buSzTx/>
            </a:pPr>
            <a:r>
              <a:rPr lang="nb-NO" sz="2200" dirty="0">
                <a:solidFill>
                  <a:prstClr val="black"/>
                </a:solidFill>
                <a:latin typeface="Calibri" panose="020F0502020204030204"/>
                <a:cs typeface="+mn-cs"/>
              </a:rPr>
              <a:t>Overordnede rammer i plan 431 Områderegulering Hønefoss (byplan)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500"/>
              </a:spcBef>
              <a:buClrTx/>
              <a:buSzTx/>
            </a:pPr>
            <a:r>
              <a:rPr lang="nb-NO" sz="2200" dirty="0">
                <a:solidFill>
                  <a:prstClr val="black"/>
                </a:solidFill>
                <a:latin typeface="Calibri" panose="020F0502020204030204"/>
                <a:cs typeface="+mn-cs"/>
              </a:rPr>
              <a:t>Hva som kan oppnås med å regulere hele feltet.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500"/>
              </a:spcBef>
              <a:buClrTx/>
              <a:buSzTx/>
            </a:pPr>
            <a:r>
              <a:rPr lang="nb-NO" sz="2200" dirty="0" smtClean="0">
                <a:solidFill>
                  <a:prstClr val="black"/>
                </a:solidFill>
                <a:latin typeface="Calibri" panose="020F0502020204030204"/>
                <a:cs typeface="+mn-cs"/>
              </a:rPr>
              <a:t>Det </a:t>
            </a:r>
            <a:r>
              <a:rPr lang="nb-NO" sz="2200" dirty="0">
                <a:solidFill>
                  <a:prstClr val="black"/>
                </a:solidFill>
                <a:latin typeface="Calibri" panose="020F0502020204030204"/>
                <a:cs typeface="+mn-cs"/>
              </a:rPr>
              <a:t>har vært avholdt et internt oppstartsmøte, referatet deles ut i møtet. Eventuelle nye innspill vil eventuelt gi behov for nytt internt oppstartsmøte</a:t>
            </a:r>
            <a:r>
              <a:rPr lang="nb-NO" sz="2200" dirty="0" smtClean="0">
                <a:solidFill>
                  <a:prstClr val="black"/>
                </a:solidFill>
                <a:latin typeface="Calibri" panose="020F0502020204030204"/>
                <a:cs typeface="+mn-cs"/>
              </a:rPr>
              <a:t>.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500"/>
              </a:spcBef>
              <a:buClrTx/>
              <a:buSzTx/>
            </a:pPr>
            <a:r>
              <a:rPr lang="nb-NO" sz="2200" dirty="0">
                <a:solidFill>
                  <a:prstClr val="black"/>
                </a:solidFill>
                <a:latin typeface="Calibri" panose="020F0502020204030204"/>
              </a:rPr>
              <a:t>Hvorfor det er viktig å komme med planer/ønsker nå. </a:t>
            </a:r>
            <a:endParaRPr lang="nb-NO" sz="2200" dirty="0">
              <a:solidFill>
                <a:prstClr val="black"/>
              </a:solidFill>
              <a:latin typeface="Calibri" panose="020F0502020204030204"/>
              <a:cs typeface="+mn-cs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500"/>
              </a:spcBef>
              <a:buClrTx/>
              <a:buSzTx/>
            </a:pPr>
            <a:r>
              <a:rPr lang="nb-NO" sz="2200" dirty="0">
                <a:solidFill>
                  <a:prstClr val="black"/>
                </a:solidFill>
                <a:latin typeface="Calibri" panose="020F0502020204030204"/>
                <a:cs typeface="+mn-cs"/>
              </a:rPr>
              <a:t>Spørsmål og dialog.</a:t>
            </a:r>
          </a:p>
          <a:p>
            <a:endParaRPr lang="nb-NO" sz="2600" dirty="0"/>
          </a:p>
          <a:p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425062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Overordnede rammer og føringer i byplanen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nb-NO" sz="5100" dirty="0" smtClean="0"/>
              <a:t>Hensikten med byplanen</a:t>
            </a:r>
          </a:p>
          <a:p>
            <a:pPr marL="0" indent="0" algn="ctr">
              <a:buNone/>
            </a:pPr>
            <a:endParaRPr lang="nb-NO" dirty="0" smtClean="0"/>
          </a:p>
          <a:p>
            <a:r>
              <a:rPr lang="nb-NO" sz="3800" dirty="0"/>
              <a:t>Legge til rette for framtidig utvikling og vekst i Hønefoss sentrum.</a:t>
            </a:r>
          </a:p>
          <a:p>
            <a:endParaRPr lang="nb-NO" sz="3800" dirty="0" smtClean="0"/>
          </a:p>
          <a:p>
            <a:r>
              <a:rPr lang="nb-NO" sz="3800" dirty="0"/>
              <a:t>Bidra til å oppnå et variert og levende byliv som bygger videre på byens historiske bebyggelse og kvartalsstruktur. </a:t>
            </a:r>
          </a:p>
          <a:p>
            <a:endParaRPr lang="nb-NO" sz="3800" dirty="0" smtClean="0"/>
          </a:p>
          <a:p>
            <a:r>
              <a:rPr lang="nb-NO" sz="3800" dirty="0"/>
              <a:t>Sentrum skal styrkes og utvikles med god kvalitet og estetikk, som et tett sentrum med gater og møteplasser, der gående prioriteres.</a:t>
            </a:r>
          </a:p>
          <a:p>
            <a:endParaRPr lang="nb-NO" sz="3800" dirty="0" smtClean="0"/>
          </a:p>
          <a:p>
            <a:r>
              <a:rPr lang="nb-NO" sz="3800" dirty="0"/>
              <a:t>Varierte boformer.</a:t>
            </a:r>
            <a:endParaRPr lang="nb-NO" sz="3800" dirty="0">
              <a:solidFill>
                <a:srgbClr val="FF0000"/>
              </a:solidFill>
            </a:endParaRPr>
          </a:p>
          <a:p>
            <a:endParaRPr lang="nb-NO" sz="2400" dirty="0" smtClean="0"/>
          </a:p>
          <a:p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endParaRPr lang="nb-NO" dirty="0"/>
          </a:p>
          <a:p>
            <a:endParaRPr lang="nb-NO" dirty="0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3237" y="1063040"/>
            <a:ext cx="4345099" cy="551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69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Plankravbestemmelsen § 2.1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82842" y="1323679"/>
            <a:ext cx="10927530" cy="4852551"/>
          </a:xfrm>
        </p:spPr>
        <p:txBody>
          <a:bodyPr/>
          <a:lstStyle/>
          <a:p>
            <a:r>
              <a:rPr lang="nb-NO" sz="2400" i="1" dirty="0"/>
              <a:t>Planavgrensningen skal følge feltavgrensningen. Det vurderes i hvert enkelt tilfelle om detaljreguleringen i tillegg skal innlemme arealer utenfor feltet. </a:t>
            </a:r>
          </a:p>
          <a:p>
            <a:pPr lvl="1"/>
            <a:r>
              <a:rPr lang="nb-NO" sz="2400" dirty="0"/>
              <a:t>I dette tilfellet skal veiene rundt feltet i sin helhet innlemmes i detaljreguleringen, også gågata men ikke torget</a:t>
            </a:r>
            <a:r>
              <a:rPr lang="nb-NO" sz="2400" dirty="0" smtClean="0"/>
              <a:t>.</a:t>
            </a:r>
          </a:p>
          <a:p>
            <a:pPr lvl="1"/>
            <a:endParaRPr lang="nb-NO" sz="2400" dirty="0"/>
          </a:p>
          <a:p>
            <a:pPr lvl="1"/>
            <a:endParaRPr lang="nb-NO" sz="2400" dirty="0" smtClean="0"/>
          </a:p>
          <a:p>
            <a:r>
              <a:rPr lang="nb-NO" sz="2400" dirty="0"/>
              <a:t>Hensikten med bestemmelsen: </a:t>
            </a:r>
          </a:p>
          <a:p>
            <a:pPr lvl="1"/>
            <a:r>
              <a:rPr lang="nb-NO" sz="2400" dirty="0"/>
              <a:t>Viktig prinsipp som skal sikre en god og helhetlig utvikling.</a:t>
            </a:r>
          </a:p>
          <a:p>
            <a:endParaRPr lang="nb-NO" sz="2800" dirty="0"/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8370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Plankartet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b-NO" dirty="0" smtClean="0"/>
              <a:t>Sentrumsformål</a:t>
            </a:r>
          </a:p>
          <a:p>
            <a:endParaRPr lang="nb-NO" dirty="0" smtClean="0"/>
          </a:p>
          <a:p>
            <a:r>
              <a:rPr lang="nb-NO" dirty="0" smtClean="0"/>
              <a:t>Hensynssone bevaring kulturmiljø</a:t>
            </a:r>
          </a:p>
          <a:p>
            <a:endParaRPr lang="nb-NO" dirty="0"/>
          </a:p>
          <a:p>
            <a:r>
              <a:rPr lang="nb-NO" dirty="0" smtClean="0"/>
              <a:t>Faresone utløpsområde kvikkleireskred</a:t>
            </a:r>
            <a:endParaRPr lang="nb-NO" dirty="0"/>
          </a:p>
        </p:txBody>
      </p:sp>
      <p:pic>
        <p:nvPicPr>
          <p:cNvPr id="6" name="Plassholder for innhold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46028" y="1463926"/>
            <a:ext cx="4802612" cy="4371609"/>
          </a:xfrm>
          <a:prstGeom prst="rect">
            <a:avLst/>
          </a:prstGeom>
        </p:spPr>
      </p:pic>
      <p:sp>
        <p:nvSpPr>
          <p:cNvPr id="5" name="Frihåndsform 4"/>
          <p:cNvSpPr/>
          <p:nvPr/>
        </p:nvSpPr>
        <p:spPr>
          <a:xfrm>
            <a:off x="7294218" y="2377044"/>
            <a:ext cx="2690949" cy="2782094"/>
          </a:xfrm>
          <a:custGeom>
            <a:avLst/>
            <a:gdLst>
              <a:gd name="connsiteX0" fmla="*/ 217715 w 2194560"/>
              <a:gd name="connsiteY0" fmla="*/ 992778 h 2438400"/>
              <a:gd name="connsiteX1" fmla="*/ 182880 w 2194560"/>
              <a:gd name="connsiteY1" fmla="*/ 870858 h 2438400"/>
              <a:gd name="connsiteX2" fmla="*/ 566058 w 2194560"/>
              <a:gd name="connsiteY2" fmla="*/ 679269 h 2438400"/>
              <a:gd name="connsiteX3" fmla="*/ 513806 w 2194560"/>
              <a:gd name="connsiteY3" fmla="*/ 470263 h 2438400"/>
              <a:gd name="connsiteX4" fmla="*/ 1576252 w 2194560"/>
              <a:gd name="connsiteY4" fmla="*/ 0 h 2438400"/>
              <a:gd name="connsiteX5" fmla="*/ 1550126 w 2194560"/>
              <a:gd name="connsiteY5" fmla="*/ 34835 h 2438400"/>
              <a:gd name="connsiteX6" fmla="*/ 1654629 w 2194560"/>
              <a:gd name="connsiteY6" fmla="*/ 522515 h 2438400"/>
              <a:gd name="connsiteX7" fmla="*/ 1924595 w 2194560"/>
              <a:gd name="connsiteY7" fmla="*/ 1018903 h 2438400"/>
              <a:gd name="connsiteX8" fmla="*/ 2194560 w 2194560"/>
              <a:gd name="connsiteY8" fmla="*/ 1968138 h 2438400"/>
              <a:gd name="connsiteX9" fmla="*/ 322218 w 2194560"/>
              <a:gd name="connsiteY9" fmla="*/ 2438400 h 2438400"/>
              <a:gd name="connsiteX10" fmla="*/ 304800 w 2194560"/>
              <a:gd name="connsiteY10" fmla="*/ 2194560 h 2438400"/>
              <a:gd name="connsiteX11" fmla="*/ 0 w 2194560"/>
              <a:gd name="connsiteY11" fmla="*/ 1036320 h 2438400"/>
              <a:gd name="connsiteX12" fmla="*/ 217715 w 2194560"/>
              <a:gd name="connsiteY12" fmla="*/ 992778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94560" h="2438400">
                <a:moveTo>
                  <a:pt x="217715" y="992778"/>
                </a:moveTo>
                <a:lnTo>
                  <a:pt x="182880" y="870858"/>
                </a:lnTo>
                <a:lnTo>
                  <a:pt x="566058" y="679269"/>
                </a:lnTo>
                <a:lnTo>
                  <a:pt x="513806" y="470263"/>
                </a:lnTo>
                <a:lnTo>
                  <a:pt x="1576252" y="0"/>
                </a:lnTo>
                <a:lnTo>
                  <a:pt x="1550126" y="34835"/>
                </a:lnTo>
                <a:lnTo>
                  <a:pt x="1654629" y="522515"/>
                </a:lnTo>
                <a:lnTo>
                  <a:pt x="1924595" y="1018903"/>
                </a:lnTo>
                <a:lnTo>
                  <a:pt x="2194560" y="1968138"/>
                </a:lnTo>
                <a:lnTo>
                  <a:pt x="322218" y="2438400"/>
                </a:lnTo>
                <a:lnTo>
                  <a:pt x="304800" y="2194560"/>
                </a:lnTo>
                <a:lnTo>
                  <a:pt x="0" y="1036320"/>
                </a:lnTo>
                <a:lnTo>
                  <a:pt x="217715" y="992778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3514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Bestemmelser om utnyttelsesgrad og høyder</a:t>
            </a:r>
          </a:p>
        </p:txBody>
      </p:sp>
      <p:pic>
        <p:nvPicPr>
          <p:cNvPr id="5" name="Plassholder for innhold 7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00078" y="2109455"/>
            <a:ext cx="3918746" cy="3716922"/>
          </a:xfrm>
          <a:prstGeom prst="rect">
            <a:avLst/>
          </a:prstGeom>
        </p:spPr>
      </p:pic>
      <p:pic>
        <p:nvPicPr>
          <p:cNvPr id="6" name="Plassholder for innhold 8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65434" y="1984764"/>
            <a:ext cx="4138863" cy="3722413"/>
          </a:xfrm>
          <a:prstGeom prst="rect">
            <a:avLst/>
          </a:prstGeom>
        </p:spPr>
      </p:pic>
      <p:sp>
        <p:nvSpPr>
          <p:cNvPr id="7" name="TekstSylinder 6"/>
          <p:cNvSpPr txBox="1"/>
          <p:nvPr/>
        </p:nvSpPr>
        <p:spPr>
          <a:xfrm>
            <a:off x="1141395" y="922421"/>
            <a:ext cx="929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Volumstudie lagt til grunn for overordnede rammer. Likevel er dette illustrasjoner. Planforslag må ivareta rammene og intensjonene med byplan.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Ny </a:t>
            </a:r>
            <a:r>
              <a:rPr lang="nb-NO" dirty="0" smtClean="0"/>
              <a:t>bebyggelse </a:t>
            </a:r>
            <a:r>
              <a:rPr lang="nb-NO" dirty="0"/>
              <a:t>og påbygg med beige til venstre og med farger til høyre (inkludert etasjer).</a:t>
            </a:r>
          </a:p>
        </p:txBody>
      </p:sp>
      <p:sp>
        <p:nvSpPr>
          <p:cNvPr id="8" name="Frihåndsform 7"/>
          <p:cNvSpPr/>
          <p:nvPr/>
        </p:nvSpPr>
        <p:spPr>
          <a:xfrm>
            <a:off x="6974378" y="2825931"/>
            <a:ext cx="2445524" cy="2402774"/>
          </a:xfrm>
          <a:custGeom>
            <a:avLst/>
            <a:gdLst>
              <a:gd name="connsiteX0" fmla="*/ 217715 w 2194560"/>
              <a:gd name="connsiteY0" fmla="*/ 992778 h 2438400"/>
              <a:gd name="connsiteX1" fmla="*/ 182880 w 2194560"/>
              <a:gd name="connsiteY1" fmla="*/ 870858 h 2438400"/>
              <a:gd name="connsiteX2" fmla="*/ 566058 w 2194560"/>
              <a:gd name="connsiteY2" fmla="*/ 679269 h 2438400"/>
              <a:gd name="connsiteX3" fmla="*/ 513806 w 2194560"/>
              <a:gd name="connsiteY3" fmla="*/ 470263 h 2438400"/>
              <a:gd name="connsiteX4" fmla="*/ 1576252 w 2194560"/>
              <a:gd name="connsiteY4" fmla="*/ 0 h 2438400"/>
              <a:gd name="connsiteX5" fmla="*/ 1550126 w 2194560"/>
              <a:gd name="connsiteY5" fmla="*/ 34835 h 2438400"/>
              <a:gd name="connsiteX6" fmla="*/ 1654629 w 2194560"/>
              <a:gd name="connsiteY6" fmla="*/ 522515 h 2438400"/>
              <a:gd name="connsiteX7" fmla="*/ 1924595 w 2194560"/>
              <a:gd name="connsiteY7" fmla="*/ 1018903 h 2438400"/>
              <a:gd name="connsiteX8" fmla="*/ 2194560 w 2194560"/>
              <a:gd name="connsiteY8" fmla="*/ 1968138 h 2438400"/>
              <a:gd name="connsiteX9" fmla="*/ 322218 w 2194560"/>
              <a:gd name="connsiteY9" fmla="*/ 2438400 h 2438400"/>
              <a:gd name="connsiteX10" fmla="*/ 304800 w 2194560"/>
              <a:gd name="connsiteY10" fmla="*/ 2194560 h 2438400"/>
              <a:gd name="connsiteX11" fmla="*/ 0 w 2194560"/>
              <a:gd name="connsiteY11" fmla="*/ 1036320 h 2438400"/>
              <a:gd name="connsiteX12" fmla="*/ 217715 w 2194560"/>
              <a:gd name="connsiteY12" fmla="*/ 992778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94560" h="2438400">
                <a:moveTo>
                  <a:pt x="217715" y="992778"/>
                </a:moveTo>
                <a:lnTo>
                  <a:pt x="182880" y="870858"/>
                </a:lnTo>
                <a:lnTo>
                  <a:pt x="566058" y="679269"/>
                </a:lnTo>
                <a:lnTo>
                  <a:pt x="513806" y="470263"/>
                </a:lnTo>
                <a:lnTo>
                  <a:pt x="1576252" y="0"/>
                </a:lnTo>
                <a:lnTo>
                  <a:pt x="1550126" y="34835"/>
                </a:lnTo>
                <a:lnTo>
                  <a:pt x="1654629" y="522515"/>
                </a:lnTo>
                <a:lnTo>
                  <a:pt x="1924595" y="1018903"/>
                </a:lnTo>
                <a:lnTo>
                  <a:pt x="2194560" y="1968138"/>
                </a:lnTo>
                <a:lnTo>
                  <a:pt x="322218" y="2438400"/>
                </a:lnTo>
                <a:lnTo>
                  <a:pt x="304800" y="2194560"/>
                </a:lnTo>
                <a:lnTo>
                  <a:pt x="0" y="1036320"/>
                </a:lnTo>
                <a:lnTo>
                  <a:pt x="217715" y="992778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Frihåndsform 9"/>
          <p:cNvSpPr/>
          <p:nvPr/>
        </p:nvSpPr>
        <p:spPr>
          <a:xfrm>
            <a:off x="1562792" y="2986094"/>
            <a:ext cx="2310939" cy="2350677"/>
          </a:xfrm>
          <a:custGeom>
            <a:avLst/>
            <a:gdLst>
              <a:gd name="connsiteX0" fmla="*/ 217715 w 2194560"/>
              <a:gd name="connsiteY0" fmla="*/ 992778 h 2438400"/>
              <a:gd name="connsiteX1" fmla="*/ 182880 w 2194560"/>
              <a:gd name="connsiteY1" fmla="*/ 870858 h 2438400"/>
              <a:gd name="connsiteX2" fmla="*/ 566058 w 2194560"/>
              <a:gd name="connsiteY2" fmla="*/ 679269 h 2438400"/>
              <a:gd name="connsiteX3" fmla="*/ 513806 w 2194560"/>
              <a:gd name="connsiteY3" fmla="*/ 470263 h 2438400"/>
              <a:gd name="connsiteX4" fmla="*/ 1576252 w 2194560"/>
              <a:gd name="connsiteY4" fmla="*/ 0 h 2438400"/>
              <a:gd name="connsiteX5" fmla="*/ 1550126 w 2194560"/>
              <a:gd name="connsiteY5" fmla="*/ 34835 h 2438400"/>
              <a:gd name="connsiteX6" fmla="*/ 1654629 w 2194560"/>
              <a:gd name="connsiteY6" fmla="*/ 522515 h 2438400"/>
              <a:gd name="connsiteX7" fmla="*/ 1924595 w 2194560"/>
              <a:gd name="connsiteY7" fmla="*/ 1018903 h 2438400"/>
              <a:gd name="connsiteX8" fmla="*/ 2194560 w 2194560"/>
              <a:gd name="connsiteY8" fmla="*/ 1968138 h 2438400"/>
              <a:gd name="connsiteX9" fmla="*/ 322218 w 2194560"/>
              <a:gd name="connsiteY9" fmla="*/ 2438400 h 2438400"/>
              <a:gd name="connsiteX10" fmla="*/ 304800 w 2194560"/>
              <a:gd name="connsiteY10" fmla="*/ 2194560 h 2438400"/>
              <a:gd name="connsiteX11" fmla="*/ 0 w 2194560"/>
              <a:gd name="connsiteY11" fmla="*/ 1036320 h 2438400"/>
              <a:gd name="connsiteX12" fmla="*/ 217715 w 2194560"/>
              <a:gd name="connsiteY12" fmla="*/ 992778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94560" h="2438400">
                <a:moveTo>
                  <a:pt x="217715" y="992778"/>
                </a:moveTo>
                <a:lnTo>
                  <a:pt x="182880" y="870858"/>
                </a:lnTo>
                <a:lnTo>
                  <a:pt x="566058" y="679269"/>
                </a:lnTo>
                <a:lnTo>
                  <a:pt x="513806" y="470263"/>
                </a:lnTo>
                <a:lnTo>
                  <a:pt x="1576252" y="0"/>
                </a:lnTo>
                <a:lnTo>
                  <a:pt x="1550126" y="34835"/>
                </a:lnTo>
                <a:lnTo>
                  <a:pt x="1654629" y="522515"/>
                </a:lnTo>
                <a:lnTo>
                  <a:pt x="1924595" y="1018903"/>
                </a:lnTo>
                <a:lnTo>
                  <a:pt x="2194560" y="1968138"/>
                </a:lnTo>
                <a:lnTo>
                  <a:pt x="322218" y="2438400"/>
                </a:lnTo>
                <a:lnTo>
                  <a:pt x="304800" y="2194560"/>
                </a:lnTo>
                <a:lnTo>
                  <a:pt x="0" y="1036320"/>
                </a:lnTo>
                <a:lnTo>
                  <a:pt x="217715" y="992778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3837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Forholdet mellom byplan og detaljreguleringer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b-NO" sz="2000" dirty="0" smtClean="0"/>
              <a:t>Områderegulering er en rammeplan</a:t>
            </a:r>
            <a:endParaRPr lang="nb-NO" sz="2000" dirty="0"/>
          </a:p>
        </p:txBody>
      </p:sp>
      <p:sp>
        <p:nvSpPr>
          <p:cNvPr id="6" name="Plassholder for innhold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b-NO" dirty="0"/>
              <a:t>Avklaring av arealbruken i et (større) område</a:t>
            </a:r>
          </a:p>
          <a:p>
            <a:r>
              <a:rPr lang="nb-NO" dirty="0"/>
              <a:t>Gir overordnede rammer for detaljregulering </a:t>
            </a:r>
          </a:p>
          <a:p>
            <a:endParaRPr lang="nb-NO" dirty="0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nb-NO" sz="2000" dirty="0" smtClean="0"/>
              <a:t>Detaljregulering</a:t>
            </a:r>
            <a:endParaRPr lang="nb-NO" sz="2000" dirty="0"/>
          </a:p>
        </p:txBody>
      </p:sp>
      <p:sp>
        <p:nvSpPr>
          <p:cNvPr id="8" name="Plassholder for innhold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nb-NO" dirty="0"/>
              <a:t>For å avklare arealbruken i mindre områder</a:t>
            </a:r>
          </a:p>
          <a:p>
            <a:r>
              <a:rPr lang="nb-NO" dirty="0"/>
              <a:t>Mer prosjektorientert</a:t>
            </a:r>
          </a:p>
          <a:p>
            <a:r>
              <a:rPr lang="nb-NO" dirty="0"/>
              <a:t>Utfylling/endring av gjeldende reguleringsplan</a:t>
            </a:r>
          </a:p>
          <a:p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958" y="4044975"/>
            <a:ext cx="3666978" cy="2168580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5509" y="4076094"/>
            <a:ext cx="3583790" cy="210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33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idx="4294967295"/>
          </p:nvPr>
        </p:nvSpPr>
        <p:spPr>
          <a:xfrm>
            <a:off x="0" y="203200"/>
            <a:ext cx="10274300" cy="514350"/>
          </a:xfrm>
        </p:spPr>
        <p:txBody>
          <a:bodyPr/>
          <a:lstStyle/>
          <a:p>
            <a:r>
              <a:rPr lang="nb-NO" dirty="0" smtClean="0"/>
              <a:t>Byplanen – krav om detaljregulering for kvartalene</a:t>
            </a:r>
            <a:endParaRPr lang="nb-NO" dirty="0"/>
          </a:p>
        </p:txBody>
      </p:sp>
      <p:sp>
        <p:nvSpPr>
          <p:cNvPr id="7" name="TekstSylinder 6"/>
          <p:cNvSpPr txBox="1"/>
          <p:nvPr/>
        </p:nvSpPr>
        <p:spPr>
          <a:xfrm>
            <a:off x="425856" y="1579272"/>
            <a:ext cx="1948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 smtClean="0"/>
              <a:t>Detaljreguleringer</a:t>
            </a:r>
            <a:endParaRPr lang="nb-NO" b="1" dirty="0"/>
          </a:p>
        </p:txBody>
      </p:sp>
      <p:sp>
        <p:nvSpPr>
          <p:cNvPr id="8" name="TekstSylinder 7"/>
          <p:cNvSpPr txBox="1"/>
          <p:nvPr/>
        </p:nvSpPr>
        <p:spPr>
          <a:xfrm>
            <a:off x="492369" y="2035095"/>
            <a:ext cx="24337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/>
              <a:t>Fokus på</a:t>
            </a:r>
          </a:p>
          <a:p>
            <a:r>
              <a:rPr lang="nb-NO" sz="2400" dirty="0" smtClean="0"/>
              <a:t>prosjektet/tiltaket</a:t>
            </a:r>
            <a:endParaRPr lang="nb-NO" sz="2400" dirty="0"/>
          </a:p>
        </p:txBody>
      </p:sp>
      <p:sp>
        <p:nvSpPr>
          <p:cNvPr id="9" name="Pil mot venstre og høyre 8"/>
          <p:cNvSpPr/>
          <p:nvPr/>
        </p:nvSpPr>
        <p:spPr>
          <a:xfrm>
            <a:off x="2926080" y="2693962"/>
            <a:ext cx="6001783" cy="801859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Ellipse 9"/>
          <p:cNvSpPr/>
          <p:nvPr/>
        </p:nvSpPr>
        <p:spPr>
          <a:xfrm>
            <a:off x="4738251" y="2577903"/>
            <a:ext cx="2377440" cy="103397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TekstSylinder 10"/>
          <p:cNvSpPr txBox="1"/>
          <p:nvPr/>
        </p:nvSpPr>
        <p:spPr>
          <a:xfrm>
            <a:off x="9119937" y="1602116"/>
            <a:ext cx="1155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 smtClean="0"/>
              <a:t>Byplanen</a:t>
            </a:r>
            <a:endParaRPr lang="nb-NO" b="1" dirty="0"/>
          </a:p>
        </p:txBody>
      </p:sp>
      <p:sp>
        <p:nvSpPr>
          <p:cNvPr id="12" name="TekstSylinder 11"/>
          <p:cNvSpPr txBox="1"/>
          <p:nvPr/>
        </p:nvSpPr>
        <p:spPr>
          <a:xfrm>
            <a:off x="8927863" y="2047631"/>
            <a:ext cx="32641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/>
              <a:t>Fokus på </a:t>
            </a:r>
          </a:p>
          <a:p>
            <a:r>
              <a:rPr lang="nb-NO" sz="2400" dirty="0" smtClean="0"/>
              <a:t>samfunnsperspektivet</a:t>
            </a:r>
            <a:endParaRPr lang="nb-NO" sz="2400" dirty="0"/>
          </a:p>
        </p:txBody>
      </p:sp>
      <p:sp>
        <p:nvSpPr>
          <p:cNvPr id="13" name="Rektangel 12"/>
          <p:cNvSpPr/>
          <p:nvPr/>
        </p:nvSpPr>
        <p:spPr>
          <a:xfrm>
            <a:off x="606143" y="4134114"/>
            <a:ext cx="6096000" cy="184665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Administrasjonen vurderer om </a:t>
            </a:r>
            <a:r>
              <a:rPr lang="nb-NO" dirty="0"/>
              <a:t>planforslaget er «godt nok» </a:t>
            </a:r>
            <a:r>
              <a:rPr lang="nb-NO" dirty="0" smtClean="0"/>
              <a:t>til </a:t>
            </a:r>
            <a:r>
              <a:rPr lang="nb-NO" dirty="0"/>
              <a:t>at det kan tas til behandling </a:t>
            </a:r>
            <a:endParaRPr lang="nb-NO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Administrasjonen vurderer om planforslaget ivaretar intensjonene i områdereguleringen                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r>
              <a:rPr lang="nb-NO" dirty="0" smtClean="0"/>
              <a:t>                            </a:t>
            </a:r>
            <a:r>
              <a:rPr lang="nb-NO" sz="2400" dirty="0" smtClean="0"/>
              <a:t>Ofte  kilder </a:t>
            </a:r>
            <a:r>
              <a:rPr lang="nb-NO" sz="2400" dirty="0"/>
              <a:t>til uenighet </a:t>
            </a:r>
            <a:r>
              <a:rPr lang="nb-NO" sz="2400" dirty="0" smtClean="0"/>
              <a:t> </a:t>
            </a:r>
            <a:endParaRPr lang="nb-NO" sz="2400" dirty="0"/>
          </a:p>
        </p:txBody>
      </p:sp>
      <p:pic>
        <p:nvPicPr>
          <p:cNvPr id="14" name="Bild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4703" y="3768867"/>
            <a:ext cx="4584518" cy="241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83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Byform</a:t>
            </a:r>
            <a:r>
              <a:rPr lang="nb-NO" dirty="0" smtClean="0"/>
              <a:t> og handel</a:t>
            </a:r>
            <a:endParaRPr lang="nb-NO" dirty="0"/>
          </a:p>
        </p:txBody>
      </p:sp>
      <p:pic>
        <p:nvPicPr>
          <p:cNvPr id="3" name="Plassholder for innhold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6977" y="180103"/>
            <a:ext cx="4058195" cy="6194959"/>
          </a:xfrm>
          <a:prstGeom prst="rect">
            <a:avLst/>
          </a:prstGeom>
        </p:spPr>
      </p:pic>
      <p:pic>
        <p:nvPicPr>
          <p:cNvPr id="4" name="Plassholder for innhold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9051" y="2630015"/>
            <a:ext cx="4114800" cy="3686175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5482" y="863992"/>
            <a:ext cx="2258083" cy="1766023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7660" y="4007499"/>
            <a:ext cx="2288265" cy="1969714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35355" y="3277583"/>
            <a:ext cx="1524000" cy="609600"/>
          </a:xfrm>
          <a:prstGeom prst="rect">
            <a:avLst/>
          </a:prstGeom>
        </p:spPr>
      </p:pic>
      <p:sp>
        <p:nvSpPr>
          <p:cNvPr id="8" name="Frihåndsform 7"/>
          <p:cNvSpPr/>
          <p:nvPr/>
        </p:nvSpPr>
        <p:spPr>
          <a:xfrm>
            <a:off x="4189445" y="3371772"/>
            <a:ext cx="2333718" cy="2402774"/>
          </a:xfrm>
          <a:custGeom>
            <a:avLst/>
            <a:gdLst>
              <a:gd name="connsiteX0" fmla="*/ 217715 w 2194560"/>
              <a:gd name="connsiteY0" fmla="*/ 992778 h 2438400"/>
              <a:gd name="connsiteX1" fmla="*/ 182880 w 2194560"/>
              <a:gd name="connsiteY1" fmla="*/ 870858 h 2438400"/>
              <a:gd name="connsiteX2" fmla="*/ 566058 w 2194560"/>
              <a:gd name="connsiteY2" fmla="*/ 679269 h 2438400"/>
              <a:gd name="connsiteX3" fmla="*/ 513806 w 2194560"/>
              <a:gd name="connsiteY3" fmla="*/ 470263 h 2438400"/>
              <a:gd name="connsiteX4" fmla="*/ 1576252 w 2194560"/>
              <a:gd name="connsiteY4" fmla="*/ 0 h 2438400"/>
              <a:gd name="connsiteX5" fmla="*/ 1550126 w 2194560"/>
              <a:gd name="connsiteY5" fmla="*/ 34835 h 2438400"/>
              <a:gd name="connsiteX6" fmla="*/ 1654629 w 2194560"/>
              <a:gd name="connsiteY6" fmla="*/ 522515 h 2438400"/>
              <a:gd name="connsiteX7" fmla="*/ 1924595 w 2194560"/>
              <a:gd name="connsiteY7" fmla="*/ 1018903 h 2438400"/>
              <a:gd name="connsiteX8" fmla="*/ 2194560 w 2194560"/>
              <a:gd name="connsiteY8" fmla="*/ 1968138 h 2438400"/>
              <a:gd name="connsiteX9" fmla="*/ 322218 w 2194560"/>
              <a:gd name="connsiteY9" fmla="*/ 2438400 h 2438400"/>
              <a:gd name="connsiteX10" fmla="*/ 304800 w 2194560"/>
              <a:gd name="connsiteY10" fmla="*/ 2194560 h 2438400"/>
              <a:gd name="connsiteX11" fmla="*/ 0 w 2194560"/>
              <a:gd name="connsiteY11" fmla="*/ 1036320 h 2438400"/>
              <a:gd name="connsiteX12" fmla="*/ 217715 w 2194560"/>
              <a:gd name="connsiteY12" fmla="*/ 992778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94560" h="2438400">
                <a:moveTo>
                  <a:pt x="217715" y="992778"/>
                </a:moveTo>
                <a:lnTo>
                  <a:pt x="182880" y="870858"/>
                </a:lnTo>
                <a:lnTo>
                  <a:pt x="566058" y="679269"/>
                </a:lnTo>
                <a:lnTo>
                  <a:pt x="513806" y="470263"/>
                </a:lnTo>
                <a:lnTo>
                  <a:pt x="1576252" y="0"/>
                </a:lnTo>
                <a:lnTo>
                  <a:pt x="1550126" y="34835"/>
                </a:lnTo>
                <a:lnTo>
                  <a:pt x="1654629" y="522515"/>
                </a:lnTo>
                <a:lnTo>
                  <a:pt x="1924595" y="1018903"/>
                </a:lnTo>
                <a:lnTo>
                  <a:pt x="2194560" y="1968138"/>
                </a:lnTo>
                <a:lnTo>
                  <a:pt x="322218" y="2438400"/>
                </a:lnTo>
                <a:lnTo>
                  <a:pt x="304800" y="2194560"/>
                </a:lnTo>
                <a:lnTo>
                  <a:pt x="0" y="1036320"/>
                </a:lnTo>
                <a:lnTo>
                  <a:pt x="217715" y="992778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Frihåndsform 8"/>
          <p:cNvSpPr/>
          <p:nvPr/>
        </p:nvSpPr>
        <p:spPr>
          <a:xfrm>
            <a:off x="1235355" y="4396805"/>
            <a:ext cx="1293942" cy="1377741"/>
          </a:xfrm>
          <a:custGeom>
            <a:avLst/>
            <a:gdLst>
              <a:gd name="connsiteX0" fmla="*/ 217715 w 2194560"/>
              <a:gd name="connsiteY0" fmla="*/ 992778 h 2438400"/>
              <a:gd name="connsiteX1" fmla="*/ 182880 w 2194560"/>
              <a:gd name="connsiteY1" fmla="*/ 870858 h 2438400"/>
              <a:gd name="connsiteX2" fmla="*/ 566058 w 2194560"/>
              <a:gd name="connsiteY2" fmla="*/ 679269 h 2438400"/>
              <a:gd name="connsiteX3" fmla="*/ 513806 w 2194560"/>
              <a:gd name="connsiteY3" fmla="*/ 470263 h 2438400"/>
              <a:gd name="connsiteX4" fmla="*/ 1576252 w 2194560"/>
              <a:gd name="connsiteY4" fmla="*/ 0 h 2438400"/>
              <a:gd name="connsiteX5" fmla="*/ 1550126 w 2194560"/>
              <a:gd name="connsiteY5" fmla="*/ 34835 h 2438400"/>
              <a:gd name="connsiteX6" fmla="*/ 1654629 w 2194560"/>
              <a:gd name="connsiteY6" fmla="*/ 522515 h 2438400"/>
              <a:gd name="connsiteX7" fmla="*/ 1924595 w 2194560"/>
              <a:gd name="connsiteY7" fmla="*/ 1018903 h 2438400"/>
              <a:gd name="connsiteX8" fmla="*/ 2194560 w 2194560"/>
              <a:gd name="connsiteY8" fmla="*/ 1968138 h 2438400"/>
              <a:gd name="connsiteX9" fmla="*/ 322218 w 2194560"/>
              <a:gd name="connsiteY9" fmla="*/ 2438400 h 2438400"/>
              <a:gd name="connsiteX10" fmla="*/ 304800 w 2194560"/>
              <a:gd name="connsiteY10" fmla="*/ 2194560 h 2438400"/>
              <a:gd name="connsiteX11" fmla="*/ 0 w 2194560"/>
              <a:gd name="connsiteY11" fmla="*/ 1036320 h 2438400"/>
              <a:gd name="connsiteX12" fmla="*/ 217715 w 2194560"/>
              <a:gd name="connsiteY12" fmla="*/ 992778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94560" h="2438400">
                <a:moveTo>
                  <a:pt x="217715" y="992778"/>
                </a:moveTo>
                <a:lnTo>
                  <a:pt x="182880" y="870858"/>
                </a:lnTo>
                <a:lnTo>
                  <a:pt x="566058" y="679269"/>
                </a:lnTo>
                <a:lnTo>
                  <a:pt x="513806" y="470263"/>
                </a:lnTo>
                <a:lnTo>
                  <a:pt x="1576252" y="0"/>
                </a:lnTo>
                <a:lnTo>
                  <a:pt x="1550126" y="34835"/>
                </a:lnTo>
                <a:lnTo>
                  <a:pt x="1654629" y="522515"/>
                </a:lnTo>
                <a:lnTo>
                  <a:pt x="1924595" y="1018903"/>
                </a:lnTo>
                <a:lnTo>
                  <a:pt x="2194560" y="1968138"/>
                </a:lnTo>
                <a:lnTo>
                  <a:pt x="322218" y="2438400"/>
                </a:lnTo>
                <a:lnTo>
                  <a:pt x="304800" y="2194560"/>
                </a:lnTo>
                <a:lnTo>
                  <a:pt x="0" y="1036320"/>
                </a:lnTo>
                <a:lnTo>
                  <a:pt x="217715" y="992778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2187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ingerike_PPTmal_16-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Ringerike_PPTmal_16-9" id="{2B770080-C8E0-4D5D-8611-6131CBFBAFBF}" vid="{D6CD3378-952D-49B2-B92A-08A022766D38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116</TotalTime>
  <Words>632</Words>
  <Application>Microsoft Office PowerPoint</Application>
  <PresentationFormat>Widescreen</PresentationFormat>
  <Paragraphs>81</Paragraphs>
  <Slides>11</Slides>
  <Notes>3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11</vt:i4>
      </vt:variant>
    </vt:vector>
  </HeadingPairs>
  <TitlesOfParts>
    <vt:vector size="14" baseType="lpstr">
      <vt:lpstr>Arial</vt:lpstr>
      <vt:lpstr>Calibri</vt:lpstr>
      <vt:lpstr>Ringerike_PPTmal_16-9</vt:lpstr>
      <vt:lpstr>Detaljregulering- felt BS6 i plan 431 områderegulering Hønefoss (byplanen)</vt:lpstr>
      <vt:lpstr>Kommunens rolle i møtet</vt:lpstr>
      <vt:lpstr>Overordnede rammer og føringer i byplanen</vt:lpstr>
      <vt:lpstr>Plankravbestemmelsen § 2.1</vt:lpstr>
      <vt:lpstr>Plankartet</vt:lpstr>
      <vt:lpstr>Bestemmelser om utnyttelsesgrad og høyder</vt:lpstr>
      <vt:lpstr>Forholdet mellom byplan og detaljreguleringer</vt:lpstr>
      <vt:lpstr>Byplanen – krav om detaljregulering for kvartalene</vt:lpstr>
      <vt:lpstr>Byform og handel</vt:lpstr>
      <vt:lpstr>Hva kan vi oppnå?</vt:lpstr>
      <vt:lpstr>PowerPoint-presentasjon</vt:lpstr>
    </vt:vector>
  </TitlesOfParts>
  <Company>Ringerike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Inger Synnøve Kammerud</dc:creator>
  <cp:lastModifiedBy>Inger Synnøve Kammerud</cp:lastModifiedBy>
  <cp:revision>13</cp:revision>
  <dcterms:created xsi:type="dcterms:W3CDTF">2020-09-18T11:16:41Z</dcterms:created>
  <dcterms:modified xsi:type="dcterms:W3CDTF">2020-09-21T12:28:05Z</dcterms:modified>
</cp:coreProperties>
</file>