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4" r:id="rId2"/>
    <p:sldId id="312" r:id="rId3"/>
    <p:sldId id="330" r:id="rId4"/>
    <p:sldId id="333" r:id="rId5"/>
    <p:sldId id="331" r:id="rId6"/>
    <p:sldId id="328" r:id="rId7"/>
    <p:sldId id="326" r:id="rId8"/>
    <p:sldId id="327" r:id="rId9"/>
    <p:sldId id="299" r:id="rId10"/>
  </p:sldIdLst>
  <p:sldSz cx="12192000" cy="6858000"/>
  <p:notesSz cx="6724650" cy="97742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8"/>
    <a:srgbClr val="01B6AD"/>
    <a:srgbClr val="9AE2DE"/>
    <a:srgbClr val="D6EE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2788" autoAdjust="0"/>
  </p:normalViewPr>
  <p:slideViewPr>
    <p:cSldViewPr snapToGrid="0" snapToObjects="1">
      <p:cViewPr>
        <p:scale>
          <a:sx n="80" d="100"/>
          <a:sy n="80" d="100"/>
        </p:scale>
        <p:origin x="136" y="-5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4" d="100"/>
          <a:sy n="64" d="100"/>
        </p:scale>
        <p:origin x="272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3690BCC1-7175-5346-97CC-45D2877EF2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93EF48F-A46E-9742-AF8C-6113BBCCC1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EB090-25BE-0B40-B79B-A6D1DEB9392D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3EB65C7-AABF-F345-9E45-689B3249CC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4D6E0D-1791-2F4E-91EA-389511740C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9E1A5-37C9-2142-A6E0-55B119006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37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A4CAC-F64E-4478-98AF-F7800E285767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1D6FD-2EA5-4FFF-B07F-6F40256852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074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1" dirty="0"/>
              <a:t>Når Tildelingskontoret mottar en søknad vil det bli utført en kartlegging av din helsesituasjon/ressurser og hjelpebehov</a:t>
            </a:r>
          </a:p>
          <a:p>
            <a:endParaRPr lang="nb-NO" sz="1200" b="1" dirty="0"/>
          </a:p>
          <a:p>
            <a:r>
              <a:rPr lang="nb-NO" sz="1200" b="1" dirty="0"/>
              <a:t>Tjenester tildeles med grunnlag i vedtatte tildelingskriterier. Kriteriene finnes også på kommunens nettsider. </a:t>
            </a:r>
          </a:p>
          <a:p>
            <a:endParaRPr lang="nb-NO" sz="1200" b="1" dirty="0"/>
          </a:p>
          <a:p>
            <a:r>
              <a:rPr lang="nb-NO" sz="1200" b="1" dirty="0"/>
              <a:t>Dersom du etter gitte kriterier og lovverk har rett på helsetjenester vil det bli fattet et enkeltvedtak om innvilget tjeneste</a:t>
            </a:r>
          </a:p>
          <a:p>
            <a:endParaRPr lang="nb-NO" dirty="0"/>
          </a:p>
        </p:txBody>
      </p:sp>
      <p:sp>
        <p:nvSpPr>
          <p:cNvPr id="4" name="Plassholder for top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1D6FD-2EA5-4FFF-B07F-6F402568522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389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Flest mulig i eget hjem så lenge som mulig</a:t>
            </a:r>
          </a:p>
          <a:p>
            <a:pPr marL="228600" indent="-228600">
              <a:buAutoNum type="arabicPeriod"/>
            </a:pPr>
            <a:r>
              <a:rPr lang="nb-NO" dirty="0"/>
              <a:t>Egen forebygging, ikke behov for tjenester. Pårørende som ressurs. Kommunens tiltak i forebyggingsøyemed (eks. friskliv). </a:t>
            </a:r>
          </a:p>
          <a:p>
            <a:pPr marL="228600" indent="-228600">
              <a:buAutoNum type="arabicPeriod"/>
            </a:pPr>
            <a:r>
              <a:rPr lang="nb-NO" dirty="0"/>
              <a:t>Frivillighetssentralen, besøkstjeneste, sorggrupper, pårørendegrupper, Fontenehuset </a:t>
            </a:r>
          </a:p>
          <a:p>
            <a:pPr marL="228600" indent="-228600">
              <a:buAutoNum type="arabicPeriod"/>
            </a:pPr>
            <a:r>
              <a:rPr lang="nb-NO" dirty="0"/>
              <a:t>Fastlege, trygghetsalarm, matombringing, tilrettelagt bolig uten bemanning, </a:t>
            </a:r>
          </a:p>
          <a:p>
            <a:pPr marL="228600" indent="-228600">
              <a:buAutoNum type="arabicPeriod"/>
            </a:pPr>
            <a:r>
              <a:rPr lang="nb-NO" dirty="0"/>
              <a:t>Støttekontakt, omsorgslønn, privat avlaster. </a:t>
            </a:r>
          </a:p>
          <a:p>
            <a:pPr marL="228600" indent="-228600">
              <a:buAutoNum type="arabicPeriod"/>
            </a:pPr>
            <a:r>
              <a:rPr lang="nb-NO" dirty="0"/>
              <a:t>Personlig assistanse- praktisk bistand, personlig stell og egenomsorg. Hverdagsrehabilitering, fysioterapeut, ergoterapeut, miljøarbeider, psykiske helsetjenester og ordinære helsetjenester i hjemmet. </a:t>
            </a:r>
          </a:p>
          <a:p>
            <a:pPr marL="228600" indent="-228600">
              <a:buAutoNum type="arabicPeriod"/>
            </a:pPr>
            <a:r>
              <a:rPr lang="nb-NO" dirty="0"/>
              <a:t>Korttidsopphold, avlastningsopphold i institusjon, dagopphold i institusjon. </a:t>
            </a:r>
          </a:p>
        </p:txBody>
      </p:sp>
      <p:sp>
        <p:nvSpPr>
          <p:cNvPr id="4" name="Plassholder for top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1D6FD-2EA5-4FFF-B07F-6F402568522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91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04775" y="733425"/>
            <a:ext cx="6515100" cy="36655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D6FD-2EA5-4FFF-B07F-6F402568522D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9795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 userDrawn="1"/>
        </p:nvGrpSpPr>
        <p:grpSpPr>
          <a:xfrm>
            <a:off x="0" y="2835906"/>
            <a:ext cx="12192000" cy="4022095"/>
            <a:chOff x="0" y="2835905"/>
            <a:chExt cx="9144000" cy="4022095"/>
          </a:xfrm>
        </p:grpSpPr>
        <p:sp>
          <p:nvSpPr>
            <p:cNvPr id="13" name="Rettvinklet trekant 12"/>
            <p:cNvSpPr/>
            <p:nvPr/>
          </p:nvSpPr>
          <p:spPr>
            <a:xfrm flipH="1">
              <a:off x="1023958" y="2835905"/>
              <a:ext cx="8120039" cy="1946786"/>
            </a:xfrm>
            <a:prstGeom prst="rtTriangle">
              <a:avLst/>
            </a:prstGeom>
            <a:solidFill>
              <a:srgbClr val="01B6AD">
                <a:alpha val="5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0" y="4812188"/>
              <a:ext cx="9144000" cy="2045812"/>
            </a:xfrm>
            <a:prstGeom prst="rect">
              <a:avLst/>
            </a:prstGeom>
            <a:solidFill>
              <a:srgbClr val="01B6A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/>
            </a:p>
          </p:txBody>
        </p:sp>
        <p:sp>
          <p:nvSpPr>
            <p:cNvPr id="15" name="Rettvinklet trekant 14"/>
            <p:cNvSpPr/>
            <p:nvPr/>
          </p:nvSpPr>
          <p:spPr>
            <a:xfrm>
              <a:off x="0" y="3778879"/>
              <a:ext cx="9101862" cy="1032387"/>
            </a:xfrm>
            <a:prstGeom prst="rtTriangle">
              <a:avLst/>
            </a:prstGeom>
            <a:solidFill>
              <a:srgbClr val="9AE2DE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/>
            </a:p>
          </p:txBody>
        </p:sp>
        <p:sp>
          <p:nvSpPr>
            <p:cNvPr id="16" name="Rettvinklet trekant 15"/>
            <p:cNvSpPr/>
            <p:nvPr userDrawn="1"/>
          </p:nvSpPr>
          <p:spPr>
            <a:xfrm flipH="1">
              <a:off x="0" y="3889360"/>
              <a:ext cx="9144000" cy="922828"/>
            </a:xfrm>
            <a:prstGeom prst="rtTriangle">
              <a:avLst/>
            </a:prstGeom>
            <a:solidFill>
              <a:srgbClr val="01B6A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800"/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14400" y="5079128"/>
            <a:ext cx="10363200" cy="566758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Hva handler presentasjonen om?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828800" y="5788855"/>
            <a:ext cx="8534400" cy="4642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Hvem holder presentasjonen?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1338" y="5701075"/>
            <a:ext cx="9149121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Bilde 16" descr="Ringerike_våpen.jpg">
            <a:extLst>
              <a:ext uri="{FF2B5EF4-FFF2-40B4-BE49-F238E27FC236}">
                <a16:creationId xmlns:a16="http://schemas.microsoft.com/office/drawing/2014/main" id="{0564C69D-A017-324C-B3FC-60D34833DA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19"/>
          <a:stretch/>
        </p:blipFill>
        <p:spPr>
          <a:xfrm>
            <a:off x="4432109" y="2519916"/>
            <a:ext cx="3457400" cy="1064852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5351637" y="597665"/>
            <a:ext cx="1618343" cy="196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2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900" b="1">
                <a:solidFill>
                  <a:srgbClr val="01B6AD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3200"/>
            </a:lvl1pPr>
            <a:lvl2pPr marL="742950" indent="-28575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800"/>
            </a:lvl2pPr>
            <a:lvl3pPr marL="11430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200"/>
            </a:lvl4pPr>
            <a:lvl5pPr marL="20574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309139" y="798841"/>
            <a:ext cx="10834711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e 6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11143850" y="202945"/>
            <a:ext cx="827252" cy="1005276"/>
          </a:xfrm>
          <a:prstGeom prst="rect">
            <a:avLst/>
          </a:prstGeom>
        </p:spPr>
      </p:pic>
      <p:pic>
        <p:nvPicPr>
          <p:cNvPr id="12" name="Bilde 11" descr="ringerike_strip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6291688"/>
            <a:ext cx="8703736" cy="356173"/>
          </a:xfrm>
          <a:prstGeom prst="rect">
            <a:avLst/>
          </a:prstGeom>
        </p:spPr>
      </p:pic>
      <p:cxnSp>
        <p:nvCxnSpPr>
          <p:cNvPr id="9" name="Rett linje 8"/>
          <p:cNvCxnSpPr/>
          <p:nvPr userDrawn="1"/>
        </p:nvCxnSpPr>
        <p:spPr>
          <a:xfrm flipH="1" flipV="1">
            <a:off x="3857625" y="6584909"/>
            <a:ext cx="8056495" cy="1"/>
          </a:xfrm>
          <a:prstGeom prst="line">
            <a:avLst/>
          </a:prstGeom>
          <a:ln w="9525">
            <a:solidFill>
              <a:srgbClr val="00A4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11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1B6AD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309139" y="798841"/>
            <a:ext cx="10834711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e 6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11143850" y="202945"/>
            <a:ext cx="827252" cy="1005276"/>
          </a:xfrm>
          <a:prstGeom prst="rect">
            <a:avLst/>
          </a:prstGeom>
        </p:spPr>
      </p:pic>
      <p:pic>
        <p:nvPicPr>
          <p:cNvPr id="8" name="Bilde 7" descr="ringerike_strip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6291688"/>
            <a:ext cx="8703736" cy="356173"/>
          </a:xfrm>
          <a:prstGeom prst="rect">
            <a:avLst/>
          </a:prstGeom>
        </p:spPr>
      </p:pic>
      <p:cxnSp>
        <p:nvCxnSpPr>
          <p:cNvPr id="9" name="Rett linje 8"/>
          <p:cNvCxnSpPr/>
          <p:nvPr userDrawn="1"/>
        </p:nvCxnSpPr>
        <p:spPr>
          <a:xfrm flipH="1" flipV="1">
            <a:off x="3857625" y="6584909"/>
            <a:ext cx="8056495" cy="1"/>
          </a:xfrm>
          <a:prstGeom prst="line">
            <a:avLst/>
          </a:prstGeom>
          <a:ln w="9525">
            <a:solidFill>
              <a:srgbClr val="00A4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63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900" b="1">
                <a:solidFill>
                  <a:srgbClr val="01B6AD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252026"/>
            <a:ext cx="5384800" cy="4874138"/>
          </a:xfrm>
        </p:spPr>
        <p:txBody>
          <a:bodyPr/>
          <a:lstStyle>
            <a:lvl1pPr marL="342900" indent="-3429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800"/>
            </a:lvl1pPr>
            <a:lvl2pPr marL="742950" indent="-28575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400"/>
            </a:lvl2pPr>
            <a:lvl3pPr marL="11430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000"/>
            </a:lvl3pPr>
            <a:lvl4pPr marL="16002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800"/>
            </a:lvl4pPr>
            <a:lvl5pPr marL="20574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252026"/>
            <a:ext cx="5384800" cy="4874138"/>
          </a:xfrm>
        </p:spPr>
        <p:txBody>
          <a:bodyPr/>
          <a:lstStyle>
            <a:lvl1pPr marL="342900" indent="-3429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800"/>
            </a:lvl1pPr>
            <a:lvl2pPr marL="742950" indent="-28575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400"/>
            </a:lvl2pPr>
            <a:lvl3pPr marL="11430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000"/>
            </a:lvl3pPr>
            <a:lvl4pPr marL="16002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800"/>
            </a:lvl4pPr>
            <a:lvl5pPr marL="20574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309139" y="798841"/>
            <a:ext cx="10834711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7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11143850" y="202945"/>
            <a:ext cx="827252" cy="1005276"/>
          </a:xfrm>
          <a:prstGeom prst="rect">
            <a:avLst/>
          </a:prstGeom>
        </p:spPr>
      </p:pic>
      <p:pic>
        <p:nvPicPr>
          <p:cNvPr id="9" name="Bilde 8" descr="ringerike_strip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6291688"/>
            <a:ext cx="8703736" cy="356173"/>
          </a:xfrm>
          <a:prstGeom prst="rect">
            <a:avLst/>
          </a:prstGeom>
        </p:spPr>
      </p:pic>
      <p:cxnSp>
        <p:nvCxnSpPr>
          <p:cNvPr id="10" name="Rett linje 9"/>
          <p:cNvCxnSpPr/>
          <p:nvPr userDrawn="1"/>
        </p:nvCxnSpPr>
        <p:spPr>
          <a:xfrm flipH="1" flipV="1">
            <a:off x="3857625" y="6584909"/>
            <a:ext cx="8056495" cy="1"/>
          </a:xfrm>
          <a:prstGeom prst="line">
            <a:avLst/>
          </a:prstGeom>
          <a:ln w="9525">
            <a:solidFill>
              <a:srgbClr val="00A4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94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900">
                <a:solidFill>
                  <a:srgbClr val="01B6AD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230923"/>
            <a:ext cx="538691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018715"/>
            <a:ext cx="5386917" cy="4107449"/>
          </a:xfrm>
        </p:spPr>
        <p:txBody>
          <a:bodyPr/>
          <a:lstStyle>
            <a:lvl1pPr marL="342900" indent="-3429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400"/>
            </a:lvl1pPr>
            <a:lvl2pPr marL="742950" indent="-28575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800"/>
            </a:lvl3pPr>
            <a:lvl4pPr marL="16002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600"/>
            </a:lvl4pPr>
            <a:lvl5pPr marL="20574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230923"/>
            <a:ext cx="5389033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018715"/>
            <a:ext cx="5389033" cy="4107449"/>
          </a:xfrm>
        </p:spPr>
        <p:txBody>
          <a:bodyPr/>
          <a:lstStyle>
            <a:lvl1pPr marL="342900" indent="-3429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400"/>
            </a:lvl1pPr>
            <a:lvl2pPr marL="742950" indent="-28575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800"/>
            </a:lvl3pPr>
            <a:lvl4pPr marL="16002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600"/>
            </a:lvl4pPr>
            <a:lvl5pPr marL="20574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309139" y="798841"/>
            <a:ext cx="10834711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e 9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11143850" y="202945"/>
            <a:ext cx="827252" cy="1005276"/>
          </a:xfrm>
          <a:prstGeom prst="rect">
            <a:avLst/>
          </a:prstGeom>
        </p:spPr>
      </p:pic>
      <p:pic>
        <p:nvPicPr>
          <p:cNvPr id="11" name="Bilde 10" descr="ringerike_strip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6291688"/>
            <a:ext cx="8703736" cy="356173"/>
          </a:xfrm>
          <a:prstGeom prst="rect">
            <a:avLst/>
          </a:prstGeom>
        </p:spPr>
      </p:pic>
      <p:cxnSp>
        <p:nvCxnSpPr>
          <p:cNvPr id="12" name="Rett linje 11"/>
          <p:cNvCxnSpPr/>
          <p:nvPr userDrawn="1"/>
        </p:nvCxnSpPr>
        <p:spPr>
          <a:xfrm flipH="1" flipV="1">
            <a:off x="3857625" y="6584909"/>
            <a:ext cx="8056495" cy="1"/>
          </a:xfrm>
          <a:prstGeom prst="line">
            <a:avLst/>
          </a:prstGeom>
          <a:ln w="9525">
            <a:solidFill>
              <a:srgbClr val="00A4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8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900">
                <a:solidFill>
                  <a:srgbClr val="01B6AD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309139" y="798841"/>
            <a:ext cx="10834711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e 5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11143850" y="202945"/>
            <a:ext cx="827252" cy="1005276"/>
          </a:xfrm>
          <a:prstGeom prst="rect">
            <a:avLst/>
          </a:prstGeom>
        </p:spPr>
      </p:pic>
      <p:pic>
        <p:nvPicPr>
          <p:cNvPr id="7" name="Bilde 6" descr="ringerike_strip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6291688"/>
            <a:ext cx="8703736" cy="356173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 flipH="1" flipV="1">
            <a:off x="3857625" y="6584909"/>
            <a:ext cx="8056495" cy="1"/>
          </a:xfrm>
          <a:prstGeom prst="line">
            <a:avLst/>
          </a:prstGeom>
          <a:ln w="9525">
            <a:solidFill>
              <a:srgbClr val="00A4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42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tt linje 2"/>
          <p:cNvCxnSpPr/>
          <p:nvPr userDrawn="1"/>
        </p:nvCxnSpPr>
        <p:spPr>
          <a:xfrm>
            <a:off x="309139" y="798841"/>
            <a:ext cx="10834711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11143850" y="202945"/>
            <a:ext cx="827252" cy="1005276"/>
          </a:xfrm>
          <a:prstGeom prst="rect">
            <a:avLst/>
          </a:prstGeom>
        </p:spPr>
      </p:pic>
      <p:pic>
        <p:nvPicPr>
          <p:cNvPr id="6" name="Bilde 5" descr="ringerike_strip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6291688"/>
            <a:ext cx="8703736" cy="356173"/>
          </a:xfrm>
          <a:prstGeom prst="rect">
            <a:avLst/>
          </a:prstGeom>
        </p:spPr>
      </p:pic>
      <p:cxnSp>
        <p:nvCxnSpPr>
          <p:cNvPr id="7" name="Rett linje 6"/>
          <p:cNvCxnSpPr/>
          <p:nvPr userDrawn="1"/>
        </p:nvCxnSpPr>
        <p:spPr>
          <a:xfrm flipH="1" flipV="1">
            <a:off x="3857625" y="6584909"/>
            <a:ext cx="8056495" cy="1"/>
          </a:xfrm>
          <a:prstGeom prst="line">
            <a:avLst/>
          </a:prstGeom>
          <a:ln w="9525">
            <a:solidFill>
              <a:srgbClr val="00A4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44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1160585"/>
            <a:ext cx="4011084" cy="7174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1160585"/>
            <a:ext cx="6815667" cy="4965578"/>
          </a:xfrm>
        </p:spPr>
        <p:txBody>
          <a:bodyPr>
            <a:normAutofit/>
          </a:bodyPr>
          <a:lstStyle>
            <a:lvl1pPr marL="342900" indent="-3429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400"/>
            </a:lvl1pPr>
            <a:lvl2pPr marL="742950" indent="-28575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800"/>
            </a:lvl3pPr>
            <a:lvl4pPr marL="16002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600"/>
            </a:lvl4pPr>
            <a:lvl5pPr marL="2057400" indent="-228600">
              <a:buClr>
                <a:srgbClr val="01B6AD"/>
              </a:buClr>
              <a:buSzPct val="125000"/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976511"/>
            <a:ext cx="4011084" cy="41496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309139" y="798841"/>
            <a:ext cx="10834711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7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11143850" y="202945"/>
            <a:ext cx="827252" cy="1005276"/>
          </a:xfrm>
          <a:prstGeom prst="rect">
            <a:avLst/>
          </a:prstGeom>
        </p:spPr>
      </p:pic>
      <p:pic>
        <p:nvPicPr>
          <p:cNvPr id="9" name="Bilde 8" descr="ringerike_strip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6291688"/>
            <a:ext cx="8703736" cy="356173"/>
          </a:xfrm>
          <a:prstGeom prst="rect">
            <a:avLst/>
          </a:prstGeom>
        </p:spPr>
      </p:pic>
      <p:cxnSp>
        <p:nvCxnSpPr>
          <p:cNvPr id="10" name="Rett linje 9"/>
          <p:cNvCxnSpPr/>
          <p:nvPr userDrawn="1"/>
        </p:nvCxnSpPr>
        <p:spPr>
          <a:xfrm flipH="1" flipV="1">
            <a:off x="3857625" y="6584909"/>
            <a:ext cx="8056495" cy="1"/>
          </a:xfrm>
          <a:prstGeom prst="line">
            <a:avLst/>
          </a:prstGeom>
          <a:ln w="9525">
            <a:solidFill>
              <a:srgbClr val="00A4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62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1B6AD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942535"/>
            <a:ext cx="7315200" cy="378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309139" y="798841"/>
            <a:ext cx="10834711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7">
            <a:extLst>
              <a:ext uri="{FF2B5EF4-FFF2-40B4-BE49-F238E27FC236}">
                <a16:creationId xmlns:a16="http://schemas.microsoft.com/office/drawing/2014/main" id="{7BDE89CA-CFF8-9F40-B2A4-40EEE6EF6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11143850" y="202945"/>
            <a:ext cx="827252" cy="1005276"/>
          </a:xfrm>
          <a:prstGeom prst="rect">
            <a:avLst/>
          </a:prstGeom>
        </p:spPr>
      </p:pic>
      <p:pic>
        <p:nvPicPr>
          <p:cNvPr id="9" name="Bilde 8" descr="ringerike_strip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4" y="6291688"/>
            <a:ext cx="8703736" cy="356173"/>
          </a:xfrm>
          <a:prstGeom prst="rect">
            <a:avLst/>
          </a:prstGeom>
        </p:spPr>
      </p:pic>
      <p:cxnSp>
        <p:nvCxnSpPr>
          <p:cNvPr id="10" name="Rett linje 9"/>
          <p:cNvCxnSpPr/>
          <p:nvPr userDrawn="1"/>
        </p:nvCxnSpPr>
        <p:spPr>
          <a:xfrm flipH="1" flipV="1">
            <a:off x="3857625" y="6584909"/>
            <a:ext cx="8056495" cy="1"/>
          </a:xfrm>
          <a:prstGeom prst="line">
            <a:avLst/>
          </a:prstGeom>
          <a:ln w="9525">
            <a:solidFill>
              <a:srgbClr val="00A4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79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3007" y="202944"/>
            <a:ext cx="10274788" cy="513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3006" y="1323679"/>
            <a:ext cx="11751113" cy="48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8579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900" b="1" kern="1200">
          <a:solidFill>
            <a:srgbClr val="01B6A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1B6AD"/>
        </a:buClr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1B6AD"/>
        </a:buClr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1B6AD"/>
        </a:buClr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1B6AD"/>
        </a:buClr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1B6AD"/>
        </a:buClr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Forvaltningskontoret, </a:t>
            </a:r>
            <a:br>
              <a:rPr lang="nb-NO" dirty="0"/>
            </a:br>
            <a:r>
              <a:rPr lang="nb-NO" dirty="0"/>
              <a:t>Omsorgstrappen og tildeling av tjenester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Ingunn Camilla Tangen, enhetsleder</a:t>
            </a:r>
          </a:p>
        </p:txBody>
      </p:sp>
    </p:spTree>
    <p:extLst>
      <p:ext uri="{BB962C8B-B14F-4D97-AF65-F5344CB8AC3E}">
        <p14:creationId xmlns:p14="http://schemas.microsoft.com/office/powerpoint/2010/main" val="364855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Tildeling av helse- og omsorgstjenester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nb-NO" sz="2800" dirty="0"/>
          </a:p>
          <a:p>
            <a:endParaRPr lang="nb-NO" sz="2800" dirty="0"/>
          </a:p>
          <a:p>
            <a:r>
              <a:rPr lang="nb-NO" sz="2800" dirty="0"/>
              <a:t>Helse- og Boligforvaltningen; </a:t>
            </a:r>
            <a:r>
              <a:rPr lang="nb-NO" sz="2800" dirty="0" err="1"/>
              <a:t>Tildelingskontoret</a:t>
            </a:r>
            <a:r>
              <a:rPr lang="nb-NO" sz="2800" dirty="0"/>
              <a:t>, Boligtjenesten og Helseøkonomi og kontrakt</a:t>
            </a:r>
          </a:p>
          <a:p>
            <a:endParaRPr lang="nb-NO" sz="2800" dirty="0"/>
          </a:p>
          <a:p>
            <a:r>
              <a:rPr lang="nb-NO" sz="2800" dirty="0" err="1"/>
              <a:t>Tildelingskontoret</a:t>
            </a:r>
            <a:r>
              <a:rPr lang="nb-NO" sz="2800" dirty="0"/>
              <a:t> (forvaltningskontor) for helse- og omsorgstjenester fatter vedtak om hvilke tjenestetilbud som skal ytes i det enkelte tilfelle. </a:t>
            </a:r>
          </a:p>
          <a:p>
            <a:pPr marL="0" indent="0">
              <a:buNone/>
            </a:pPr>
            <a:endParaRPr lang="nb-NO" sz="2800" dirty="0"/>
          </a:p>
          <a:p>
            <a:r>
              <a:rPr lang="nb-NO" sz="2800" dirty="0"/>
              <a:t>Kommunens tjenestetilbud skal dekke et bistandsbehov basert på en individuell vurdering av den enkeltes funksjonsevne og som er tilpasset den enkeltes behov for tjenester</a:t>
            </a:r>
          </a:p>
          <a:p>
            <a:pPr marL="0" indent="0">
              <a:buNone/>
            </a:pPr>
            <a:br>
              <a:rPr lang="nb-NO" sz="2800" dirty="0"/>
            </a:br>
            <a:endParaRPr lang="nb-NO" sz="2800" dirty="0"/>
          </a:p>
          <a:p>
            <a:r>
              <a:rPr lang="nb-NO" sz="2800" dirty="0"/>
              <a:t>Forsvarlige tjenester</a:t>
            </a:r>
          </a:p>
          <a:p>
            <a:endParaRPr lang="nb-NO" sz="2800" dirty="0"/>
          </a:p>
          <a:p>
            <a:r>
              <a:rPr lang="nb-NO" sz="2800" dirty="0"/>
              <a:t>Helhetlig tenkning hvor forebygging, tidlig intervensjon og iboende ressurser hos bruker vektlegges. Brukermedvirkning står sentralt</a:t>
            </a:r>
          </a:p>
          <a:p>
            <a:endParaRPr lang="nb-NO" sz="2800" dirty="0"/>
          </a:p>
          <a:p>
            <a:r>
              <a:rPr lang="nb-NO" sz="2800" dirty="0"/>
              <a:t>Målsetting: Bidra til at kommunens innbyggere i størst mulig grad blir selvhjulpne og kan bo hjemme lengst mulig</a:t>
            </a:r>
            <a:endParaRPr lang="nb-NO" sz="2400" dirty="0"/>
          </a:p>
          <a:p>
            <a:endParaRPr lang="nb-NO" sz="2800" dirty="0"/>
          </a:p>
          <a:p>
            <a:endParaRPr lang="nb-NO" sz="2800" dirty="0"/>
          </a:p>
          <a:p>
            <a:r>
              <a:rPr lang="nb-NO" sz="2800" dirty="0"/>
              <a:t>Ved tildeling av tjenester skal det alltid foretas en helse- og sosialfaglig vurdering av den enkeltes tjenestebehov og foreta nødvendige undersøkelser for å sikre at vedtak og tjenester bygger på korrekt og tilstrekkelig informasjon</a:t>
            </a:r>
            <a:br>
              <a:rPr lang="nb-NO" sz="2800" dirty="0"/>
            </a:br>
            <a:r>
              <a:rPr lang="nb-NO" sz="2800" dirty="0"/>
              <a:t> </a:t>
            </a:r>
          </a:p>
          <a:p>
            <a:r>
              <a:rPr lang="nb-NO" sz="2800" dirty="0"/>
              <a:t>Tildeling av tjenester gjøres i nært samarbeid med </a:t>
            </a:r>
          </a:p>
          <a:p>
            <a:pPr lvl="1"/>
            <a:r>
              <a:rPr lang="nb-NO" sz="2600" dirty="0"/>
              <a:t>den som har behov for tjenester</a:t>
            </a:r>
          </a:p>
          <a:p>
            <a:pPr lvl="1"/>
            <a:r>
              <a:rPr lang="nb-NO" sz="2600" dirty="0"/>
              <a:t>pårørende</a:t>
            </a:r>
          </a:p>
          <a:p>
            <a:pPr lvl="1"/>
            <a:r>
              <a:rPr lang="nb-NO" sz="2600" dirty="0"/>
              <a:t>tjenesteytere innad i kommunen </a:t>
            </a:r>
          </a:p>
          <a:p>
            <a:pPr lvl="1"/>
            <a:r>
              <a:rPr lang="nb-NO" sz="2600" dirty="0"/>
              <a:t>Spesialisthelsetjenesten</a:t>
            </a:r>
          </a:p>
          <a:p>
            <a:pPr lvl="1"/>
            <a:endParaRPr lang="nb-NO" sz="2600" dirty="0"/>
          </a:p>
          <a:p>
            <a:r>
              <a:rPr lang="nb-NO" sz="2800" dirty="0"/>
              <a:t>Lovverk, tildelingskriterier </a:t>
            </a:r>
          </a:p>
          <a:p>
            <a:pPr marL="0" indent="0">
              <a:buNone/>
            </a:pPr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11419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Forsvarlige tjenester</a:t>
            </a:r>
          </a:p>
        </p:txBody>
      </p:sp>
      <p:sp>
        <p:nvSpPr>
          <p:cNvPr id="3" name="Rektangel 2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nb-NO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Tjenestene kommunen tilbyr skal være forsvarlige, og det følger av dette forsvarlighetskravet at tjenesten må holde en tilfredsstillende kvalitet, ytes i tide og i tilstrekkelig omfang. Dette innebærer ikke at den som mottar tjenester har krav på «optimale» tjenester, men at tjenestene skal dekke den enkeltes behov. Videre stiller plikten til å yte forsvarlige tjenester krav om at kommunen planlegger, koordinerer og iverksetter tiltak for å sikre at det samlede tjenestetilbudet er forsvarlig.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2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3006" y="202944"/>
            <a:ext cx="12028993" cy="513962"/>
          </a:xfrm>
        </p:spPr>
        <p:txBody>
          <a:bodyPr/>
          <a:lstStyle/>
          <a:p>
            <a:r>
              <a:rPr lang="nb-NO" sz="2400" dirty="0"/>
              <a:t>Hvordan komme i kontakt med og søke kommunen om helsetjenester?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3006" y="1323679"/>
            <a:ext cx="11751113" cy="1831897"/>
          </a:xfrm>
        </p:spPr>
        <p:txBody>
          <a:bodyPr>
            <a:normAutofit lnSpcReduction="10000"/>
          </a:bodyPr>
          <a:lstStyle/>
          <a:p>
            <a:r>
              <a:rPr lang="nb-NO" sz="2400" dirty="0"/>
              <a:t>På Ringerike kommunes nettsider finnes informasjon om hvilke tjenester kommunen tildeler.</a:t>
            </a:r>
            <a:br>
              <a:rPr lang="nb-NO" sz="2400" dirty="0"/>
            </a:br>
            <a:endParaRPr lang="nb-NO" sz="2400" dirty="0"/>
          </a:p>
          <a:p>
            <a:r>
              <a:rPr lang="nb-NO" sz="2400" dirty="0"/>
              <a:t>Her vil du også finne søknadsskjema, kontaktinformasjon og kommunens vedtatte tildelingskriterier</a:t>
            </a:r>
          </a:p>
          <a:p>
            <a:endParaRPr lang="nb-NO" sz="2400" dirty="0"/>
          </a:p>
        </p:txBody>
      </p:sp>
      <p:sp>
        <p:nvSpPr>
          <p:cNvPr id="4" name="Vinkeltegn 3"/>
          <p:cNvSpPr/>
          <p:nvPr/>
        </p:nvSpPr>
        <p:spPr>
          <a:xfrm>
            <a:off x="546848" y="4787153"/>
            <a:ext cx="3747248" cy="1237129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Mottatt søknad</a:t>
            </a:r>
          </a:p>
        </p:txBody>
      </p:sp>
      <p:sp>
        <p:nvSpPr>
          <p:cNvPr id="5" name="Vinkeltegn 4"/>
          <p:cNvSpPr/>
          <p:nvPr/>
        </p:nvSpPr>
        <p:spPr>
          <a:xfrm>
            <a:off x="4159624" y="4787152"/>
            <a:ext cx="3747248" cy="1237129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Kartlegging av helsesituasjon/ ressurser/ hjelpebehov</a:t>
            </a:r>
          </a:p>
        </p:txBody>
      </p:sp>
      <p:sp>
        <p:nvSpPr>
          <p:cNvPr id="6" name="Vinkeltegn 5"/>
          <p:cNvSpPr/>
          <p:nvPr/>
        </p:nvSpPr>
        <p:spPr>
          <a:xfrm>
            <a:off x="7906872" y="4787153"/>
            <a:ext cx="3747248" cy="1237129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Vedtak fattes basert på tildelingskriterier og lovverk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3980330" y="4094654"/>
            <a:ext cx="507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Prosess for tildeling av tjenester</a:t>
            </a:r>
          </a:p>
        </p:txBody>
      </p:sp>
    </p:spTree>
    <p:extLst>
      <p:ext uri="{BB962C8B-B14F-4D97-AF65-F5344CB8AC3E}">
        <p14:creationId xmlns:p14="http://schemas.microsoft.com/office/powerpoint/2010/main" val="22327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Hverdagen, eksempler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/>
              <a:t>	Tildelingskriterier vedtatt juni 23. Ny revidering nå på bakgrunn av 	demografiskifte, tenke nytt </a:t>
            </a:r>
            <a:r>
              <a:rPr lang="nb-NO" dirty="0" err="1"/>
              <a:t>ifht</a:t>
            </a:r>
            <a:r>
              <a:rPr lang="nb-NO" dirty="0"/>
              <a:t> forvaltning av ressursene. Færre 	hender</a:t>
            </a:r>
          </a:p>
          <a:p>
            <a:r>
              <a:rPr lang="nb-NO" dirty="0"/>
              <a:t>Samarbeider med alle tjenestene, sette i system</a:t>
            </a:r>
          </a:p>
          <a:p>
            <a:r>
              <a:rPr lang="nb-NO" dirty="0"/>
              <a:t>Samarbeider med spesialisthelsetjenesten</a:t>
            </a:r>
          </a:p>
          <a:p>
            <a:r>
              <a:rPr lang="nb-NO" dirty="0"/>
              <a:t>Fagmøter</a:t>
            </a:r>
          </a:p>
          <a:p>
            <a:r>
              <a:rPr lang="nb-NO" dirty="0"/>
              <a:t>Tildelingsmøter</a:t>
            </a:r>
          </a:p>
          <a:p>
            <a:r>
              <a:rPr lang="nb-NO" dirty="0"/>
              <a:t>Møter i enkeltsaker; bruker/pårørende, tjenester, sikre gode overganger</a:t>
            </a:r>
          </a:p>
          <a:p>
            <a:r>
              <a:rPr lang="nb-NO" dirty="0"/>
              <a:t>Pårørendeprosjekt, </a:t>
            </a:r>
            <a:r>
              <a:rPr lang="nb-NO" dirty="0" err="1"/>
              <a:t>bruker-og</a:t>
            </a:r>
            <a:r>
              <a:rPr lang="nb-NO" dirty="0"/>
              <a:t> pårørendesenter, utvikle nye avlastningstjenester</a:t>
            </a:r>
          </a:p>
          <a:p>
            <a:r>
              <a:rPr lang="nb-NO" dirty="0"/>
              <a:t>Tilpasse budsjett, sparekrav; reduksjon tjenestevolum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3914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Omsorgstrappen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b="1" dirty="0"/>
              <a:t>Omsorgstrappen</a:t>
            </a:r>
          </a:p>
          <a:p>
            <a:r>
              <a:rPr lang="nb-NO" dirty="0"/>
              <a:t>Ved tildeling av helse- og omsorgstjenester i Ringerike kommune, er det besluttet å bygge på en modell kalt «omsorgstrappen». Modellen bygger på prinsippet om at det kun er nødvendige tjenester som tilbys. Det forutsettes at enkle helse- og omsorgsbehov kan dekkes av den enkelte selv, alene eller sammen med pårørende / frivillige organisasjoner. Først der dette er prøvd ut / vurdert og funnet utilstrekkelig, vil det være behov for tjenester fra kommunen. Ved tildeling av tjenester vil kommunen alltid fokusere på å tilby bistand på lavest mulig nivå. Dette er i tråd med føringer fra statlig hold om at tjenester må ytes på best effektive omsorgsnivå.  Årsaken til at kommunen har valgt å satse på omsorgstrapp-modellen, hvor man i stor grad legger til rette for å støtte oppunder og utløse ressurser hos pasient / bruker og pårørende, er at dette anses nødvendig for å kunne utnytte de kommunale ressursene på området på best mulig måte. Dette er nødvendig i en tid hvor stadig flere oppgaver på helse- og omsorgsfeltet blir lagt til kommunene, og hvor behovet for omsorgstjenester stadig er økende i det vi står foran en kraftig vekst i den eldre delen av befolkningen.   </a:t>
            </a:r>
          </a:p>
          <a:p>
            <a:endParaRPr lang="nb-NO" dirty="0"/>
          </a:p>
          <a:p>
            <a:r>
              <a:rPr lang="nb-NO" dirty="0"/>
              <a:t>Brukere er ofte i flere trinn av trappa samtidig, med ulike kombinasjoner av tjenester Det er ønskelig med samarbeid med pårørende og nettverk i alle trinn av trappa.  </a:t>
            </a:r>
          </a:p>
          <a:p>
            <a:endParaRPr lang="nb-NO" dirty="0"/>
          </a:p>
          <a:p>
            <a:r>
              <a:rPr lang="nb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828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302D47-C3CC-42A8-9775-37C9B54A5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281" y="62296"/>
            <a:ext cx="10274788" cy="513962"/>
          </a:xfrm>
        </p:spPr>
        <p:txBody>
          <a:bodyPr/>
          <a:lstStyle/>
          <a:p>
            <a:r>
              <a:rPr lang="nb-NO" sz="2400" dirty="0" err="1"/>
              <a:t>Omsorgstrappa</a:t>
            </a:r>
            <a:endParaRPr lang="nb-NO" sz="2400" dirty="0"/>
          </a:p>
        </p:txBody>
      </p:sp>
      <p:sp>
        <p:nvSpPr>
          <p:cNvPr id="6" name="Rektangel 5"/>
          <p:cNvSpPr/>
          <p:nvPr/>
        </p:nvSpPr>
        <p:spPr>
          <a:xfrm>
            <a:off x="5887668" y="1465234"/>
            <a:ext cx="4472506" cy="5777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4782342" y="2614046"/>
            <a:ext cx="4766198" cy="542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4208856" y="3146344"/>
            <a:ext cx="4933868" cy="5417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3631369" y="3690863"/>
            <a:ext cx="5105194" cy="5417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3081654" y="4213182"/>
            <a:ext cx="5249091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2527347" y="4825581"/>
            <a:ext cx="5397582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/>
        </p:nvSpPr>
        <p:spPr>
          <a:xfrm>
            <a:off x="1971534" y="5429892"/>
            <a:ext cx="5544833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1423490" y="6039492"/>
            <a:ext cx="5687060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/>
          <p:cNvSpPr/>
          <p:nvPr/>
        </p:nvSpPr>
        <p:spPr>
          <a:xfrm>
            <a:off x="5334271" y="2045507"/>
            <a:ext cx="4620086" cy="5740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/>
        </p:nvSpPr>
        <p:spPr>
          <a:xfrm>
            <a:off x="1678389" y="6159626"/>
            <a:ext cx="475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1. Folkehelse og pårørende som ressurs</a:t>
            </a:r>
          </a:p>
        </p:txBody>
      </p:sp>
      <p:sp>
        <p:nvSpPr>
          <p:cNvPr id="18" name="TekstSylinder 17"/>
          <p:cNvSpPr txBox="1"/>
          <p:nvPr/>
        </p:nvSpPr>
        <p:spPr>
          <a:xfrm>
            <a:off x="2245709" y="5550026"/>
            <a:ext cx="486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2. Frivillighet og lavterskeltilbud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2866691" y="4945715"/>
            <a:ext cx="4243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3. Brukere uten timetjenester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3391206" y="4331202"/>
            <a:ext cx="424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4. Ytelser fra oppdragstakere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3850064" y="3722170"/>
            <a:ext cx="448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5.Hjemmebaserte tjenester. </a:t>
            </a:r>
          </a:p>
        </p:txBody>
      </p:sp>
      <p:sp>
        <p:nvSpPr>
          <p:cNvPr id="22" name="TekstSylinder 21"/>
          <p:cNvSpPr txBox="1"/>
          <p:nvPr/>
        </p:nvSpPr>
        <p:spPr>
          <a:xfrm>
            <a:off x="4479680" y="3237113"/>
            <a:ext cx="4256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6.Korttidsopphold, avlastning, dagaktivitet</a:t>
            </a:r>
          </a:p>
        </p:txBody>
      </p:sp>
      <p:sp>
        <p:nvSpPr>
          <p:cNvPr id="23" name="TekstSylinder 22"/>
          <p:cNvSpPr txBox="1"/>
          <p:nvPr/>
        </p:nvSpPr>
        <p:spPr>
          <a:xfrm>
            <a:off x="4995246" y="2689145"/>
            <a:ext cx="404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7.Bemannet bolig, ordinær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5525032" y="2145763"/>
            <a:ext cx="423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8.Bemannet bolig, spesialisert kompetanse </a:t>
            </a:r>
          </a:p>
        </p:txBody>
      </p:sp>
      <p:sp>
        <p:nvSpPr>
          <p:cNvPr id="25" name="Rektangel 24"/>
          <p:cNvSpPr/>
          <p:nvPr/>
        </p:nvSpPr>
        <p:spPr>
          <a:xfrm>
            <a:off x="6441931" y="851119"/>
            <a:ext cx="432406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TekstSylinder 25"/>
          <p:cNvSpPr txBox="1"/>
          <p:nvPr/>
        </p:nvSpPr>
        <p:spPr>
          <a:xfrm>
            <a:off x="6183966" y="1538470"/>
            <a:ext cx="326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9.Institusjon, ordinær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6717300" y="910650"/>
            <a:ext cx="384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10.Institusjon, spesialisert kompetanse</a:t>
            </a:r>
          </a:p>
        </p:txBody>
      </p:sp>
    </p:spTree>
    <p:extLst>
      <p:ext uri="{BB962C8B-B14F-4D97-AF65-F5344CB8AC3E}">
        <p14:creationId xmlns:p14="http://schemas.microsoft.com/office/powerpoint/2010/main" val="97383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048000" y="14958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b="1" dirty="0"/>
              <a:t>Flest mulig i eget hjem så lenge som mulig</a:t>
            </a:r>
          </a:p>
          <a:p>
            <a:pPr marL="228600" indent="-228600">
              <a:buAutoNum type="arabicPeriod"/>
            </a:pPr>
            <a:r>
              <a:rPr lang="nb-NO" dirty="0"/>
              <a:t>Egen forebygging, ikke behov for tjenester. Pårørende som ressurs. Kommunens tiltak i forebyggingsøyemed (eks. friskliv). </a:t>
            </a:r>
          </a:p>
          <a:p>
            <a:pPr marL="228600" indent="-228600">
              <a:buAutoNum type="arabicPeriod"/>
            </a:pPr>
            <a:r>
              <a:rPr lang="nb-NO" dirty="0"/>
              <a:t>Frivillighetssentralen, besøkstjeneste, sorggrupper, pårørendegrupper, Fontenehuset </a:t>
            </a:r>
          </a:p>
          <a:p>
            <a:pPr marL="228600" indent="-228600">
              <a:buAutoNum type="arabicPeriod"/>
            </a:pPr>
            <a:r>
              <a:rPr lang="nb-NO" dirty="0"/>
              <a:t>Fastlege, trygghetsalarm, matombringing, tilrettelagt bolig uten bemanning, </a:t>
            </a:r>
          </a:p>
          <a:p>
            <a:pPr marL="228600" indent="-228600">
              <a:buAutoNum type="arabicPeriod"/>
            </a:pPr>
            <a:r>
              <a:rPr lang="nb-NO" dirty="0"/>
              <a:t>Støttekontakt, omsorgslønn, privat avlaster. </a:t>
            </a:r>
          </a:p>
          <a:p>
            <a:pPr marL="228600" indent="-228600">
              <a:buAutoNum type="arabicPeriod"/>
            </a:pPr>
            <a:r>
              <a:rPr lang="nb-NO" dirty="0"/>
              <a:t>Personlig assistanse- praktisk bistand, personlig stell og egenomsorg. Hverdagsrehabilitering, fysioterapeut, ergoterapeut, miljøarbeider, psykiske helsetjenester og ordinære helsetjenester i hjemmet. </a:t>
            </a:r>
          </a:p>
          <a:p>
            <a:pPr marL="228600" indent="-228600">
              <a:buAutoNum type="arabicPeriod"/>
            </a:pPr>
            <a:r>
              <a:rPr lang="nb-NO" dirty="0"/>
              <a:t>Korttidsopphold, avlastningsopphold i institusjon, dagopphold i institusjon. </a:t>
            </a:r>
          </a:p>
        </p:txBody>
      </p:sp>
    </p:spTree>
    <p:extLst>
      <p:ext uri="{BB962C8B-B14F-4D97-AF65-F5344CB8AC3E}">
        <p14:creationId xmlns:p14="http://schemas.microsoft.com/office/powerpoint/2010/main" val="334885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2720" y="6320985"/>
            <a:ext cx="11856720" cy="3592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81" y="5061099"/>
            <a:ext cx="1689122" cy="1230617"/>
          </a:xfrm>
          <a:prstGeom prst="rect">
            <a:avLst/>
          </a:prstGeom>
        </p:spPr>
      </p:pic>
      <p:sp>
        <p:nvSpPr>
          <p:cNvPr id="6" name="Plassholder for innhold 2"/>
          <p:cNvSpPr txBox="1">
            <a:spLocks/>
          </p:cNvSpPr>
          <p:nvPr/>
        </p:nvSpPr>
        <p:spPr>
          <a:xfrm>
            <a:off x="1689334" y="1468434"/>
            <a:ext cx="8813335" cy="48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Avslutning og takk!</a:t>
            </a: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e 6" descr="Ringerike_våpen.jpg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19"/>
          <a:stretch/>
        </p:blipFill>
        <p:spPr>
          <a:xfrm>
            <a:off x="7423771" y="5889353"/>
            <a:ext cx="1860037" cy="572877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"/>
          <a:stretch/>
        </p:blipFill>
        <p:spPr>
          <a:xfrm>
            <a:off x="7983716" y="5001646"/>
            <a:ext cx="740144" cy="899423"/>
          </a:xfrm>
          <a:prstGeom prst="rect">
            <a:avLst/>
          </a:prstGeom>
        </p:spPr>
      </p:pic>
      <p:grpSp>
        <p:nvGrpSpPr>
          <p:cNvPr id="14" name="Gruppe 13"/>
          <p:cNvGrpSpPr/>
          <p:nvPr/>
        </p:nvGrpSpPr>
        <p:grpSpPr>
          <a:xfrm flipH="1" flipV="1">
            <a:off x="0" y="-2"/>
            <a:ext cx="12192000" cy="5397911"/>
            <a:chOff x="0" y="2835905"/>
            <a:chExt cx="9144000" cy="4022096"/>
          </a:xfrm>
        </p:grpSpPr>
        <p:sp>
          <p:nvSpPr>
            <p:cNvPr id="15" name="Rettvinklet trekant 14"/>
            <p:cNvSpPr/>
            <p:nvPr/>
          </p:nvSpPr>
          <p:spPr>
            <a:xfrm flipH="1">
              <a:off x="1023958" y="2835905"/>
              <a:ext cx="8120039" cy="1946786"/>
            </a:xfrm>
            <a:prstGeom prst="rtTriangle">
              <a:avLst/>
            </a:prstGeom>
            <a:solidFill>
              <a:srgbClr val="01B6AD">
                <a:alpha val="5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0" y="4812189"/>
              <a:ext cx="9144000" cy="2045812"/>
            </a:xfrm>
            <a:prstGeom prst="rect">
              <a:avLst/>
            </a:prstGeom>
            <a:solidFill>
              <a:srgbClr val="01B6A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7" name="Rettvinklet trekant 16"/>
            <p:cNvSpPr/>
            <p:nvPr/>
          </p:nvSpPr>
          <p:spPr>
            <a:xfrm>
              <a:off x="0" y="3771595"/>
              <a:ext cx="9101862" cy="1032387"/>
            </a:xfrm>
            <a:prstGeom prst="rtTriangle">
              <a:avLst/>
            </a:prstGeom>
            <a:solidFill>
              <a:srgbClr val="9AE2DE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8" name="Rettvinklet trekant 17"/>
            <p:cNvSpPr/>
            <p:nvPr/>
          </p:nvSpPr>
          <p:spPr>
            <a:xfrm flipH="1">
              <a:off x="0" y="3889360"/>
              <a:ext cx="9144000" cy="922828"/>
            </a:xfrm>
            <a:prstGeom prst="rtTriangle">
              <a:avLst/>
            </a:prstGeom>
            <a:solidFill>
              <a:srgbClr val="01B6A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19" name="Plassholder for innhold 2"/>
          <p:cNvSpPr txBox="1">
            <a:spLocks/>
          </p:cNvSpPr>
          <p:nvPr/>
        </p:nvSpPr>
        <p:spPr>
          <a:xfrm>
            <a:off x="1438276" y="1620834"/>
            <a:ext cx="9216793" cy="48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Avslutning og takk!</a:t>
            </a: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30102"/>
      </p:ext>
    </p:extLst>
  </p:cSld>
  <p:clrMapOvr>
    <a:masterClrMapping/>
  </p:clrMapOvr>
</p:sld>
</file>

<file path=ppt/theme/theme1.xml><?xml version="1.0" encoding="utf-8"?>
<a:theme xmlns:a="http://schemas.openxmlformats.org/drawingml/2006/main" name="Ringerike_PPTmal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ingerike_PPTmal_16-9" id="{2B770080-C8E0-4D5D-8611-6131CBFBAFBF}" vid="{D6CD3378-952D-49B2-B92A-08A022766D3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655</TotalTime>
  <Words>937</Words>
  <Application>Microsoft Office PowerPoint</Application>
  <PresentationFormat>Widescreen</PresentationFormat>
  <Paragraphs>87</Paragraphs>
  <Slides>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Ringerike_PPTmal_16-9</vt:lpstr>
      <vt:lpstr> Forvaltningskontoret,  Omsorgstrappen og tildeling av tjenester </vt:lpstr>
      <vt:lpstr>Tildeling av helse- og omsorgstjenester</vt:lpstr>
      <vt:lpstr>Forsvarlige tjenester</vt:lpstr>
      <vt:lpstr>Hvordan komme i kontakt med og søke kommunen om helsetjenester?</vt:lpstr>
      <vt:lpstr>Hverdagen, eksempler</vt:lpstr>
      <vt:lpstr>Omsorgstrappen</vt:lpstr>
      <vt:lpstr>Omsorgstrappa</vt:lpstr>
      <vt:lpstr>PowerPoint-presentasjon</vt:lpstr>
      <vt:lpstr>PowerPoint-presentasjon</vt:lpstr>
    </vt:vector>
  </TitlesOfParts>
  <Company>Ringerike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Planverk, 8.5.2019-31.8.2019</dc:title>
  <dc:creator>Kristin Akre-Hansen</dc:creator>
  <cp:lastModifiedBy>Ingunn Camilla Tangen</cp:lastModifiedBy>
  <cp:revision>40</cp:revision>
  <cp:lastPrinted>2024-02-19T09:01:35Z</cp:lastPrinted>
  <dcterms:created xsi:type="dcterms:W3CDTF">2019-05-09T09:31:42Z</dcterms:created>
  <dcterms:modified xsi:type="dcterms:W3CDTF">2024-02-19T09:22:12Z</dcterms:modified>
</cp:coreProperties>
</file>