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handoutMasterIdLst>
    <p:handoutMasterId r:id="rId13"/>
  </p:handoutMasterIdLst>
  <p:sldIdLst>
    <p:sldId id="304" r:id="rId2"/>
    <p:sldId id="302" r:id="rId3"/>
    <p:sldId id="305" r:id="rId4"/>
    <p:sldId id="314" r:id="rId5"/>
    <p:sldId id="309" r:id="rId6"/>
    <p:sldId id="315" r:id="rId7"/>
    <p:sldId id="312" r:id="rId8"/>
    <p:sldId id="313" r:id="rId9"/>
    <p:sldId id="310" r:id="rId10"/>
    <p:sldId id="299" r:id="rId11"/>
  </p:sldIdLst>
  <p:sldSz cx="12192000" cy="6858000"/>
  <p:notesSz cx="6858000" cy="9144000"/>
  <p:embeddedFontLst>
    <p:embeddedFont>
      <p:font typeface="Calibri" panose="020F0502020204030204" pitchFamily="34" charset="0"/>
      <p:regular r:id="rId14"/>
      <p:bold r:id="rId15"/>
      <p:italic r:id="rId16"/>
      <p:boldItalic r:id="rId17"/>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Børdalen Fjære" initials="MBF" lastIdx="1" clrIdx="0">
    <p:extLst>
      <p:ext uri="{19B8F6BF-5375-455C-9EA6-DF929625EA0E}">
        <p15:presenceInfo xmlns:p15="http://schemas.microsoft.com/office/powerpoint/2012/main" userId="S-1-5-21-1650949492-458491344-9522986-461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4291" autoAdjust="0"/>
  </p:normalViewPr>
  <p:slideViewPr>
    <p:cSldViewPr snapToGrid="0" snapToObjects="1">
      <p:cViewPr varScale="1">
        <p:scale>
          <a:sx n="64" d="100"/>
          <a:sy n="64" d="100"/>
        </p:scale>
        <p:origin x="126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7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EB090-25BE-0B40-B79B-A6D1DEB9392D}" type="datetimeFigureOut">
              <a:rPr lang="nb-NO" smtClean="0"/>
              <a:t>25.05.2023</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A4CAC-F64E-4478-98AF-F7800E285767}" type="datetimeFigureOut">
              <a:rPr lang="nb-NO" smtClean="0"/>
              <a:t>25.05.2023</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3</a:t>
            </a:fld>
            <a:endParaRPr lang="nb-NO" dirty="0"/>
          </a:p>
        </p:txBody>
      </p:sp>
    </p:spTree>
    <p:extLst>
      <p:ext uri="{BB962C8B-B14F-4D97-AF65-F5344CB8AC3E}">
        <p14:creationId xmlns:p14="http://schemas.microsoft.com/office/powerpoint/2010/main" val="274924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Ref</a:t>
            </a:r>
            <a:r>
              <a:rPr lang="nb-NO" dirty="0"/>
              <a:t> pkt. 4. Kommunestyret vedtar sammensetningen av eldrerådet. De bestemmer også hvor mange medlemmer og varamedlemmer rådene skal ha. </a:t>
            </a:r>
            <a:r>
              <a:rPr lang="nb-NO" sz="1200" b="0" i="0" kern="1200" dirty="0">
                <a:solidFill>
                  <a:schemeClr val="tx1"/>
                </a:solidFill>
                <a:effectLst/>
                <a:latin typeface="+mn-lt"/>
                <a:ea typeface="+mn-ea"/>
                <a:cs typeface="+mn-cs"/>
              </a:rPr>
              <a:t>Rådet må ha tilstrekkelig antall medlemmer til at eldrerådet kan utføre sine oppgaver som rådgivende organ.</a:t>
            </a:r>
            <a:endParaRPr lang="nb-NO" dirty="0"/>
          </a:p>
          <a:p>
            <a:r>
              <a:rPr lang="nb-NO" dirty="0" err="1"/>
              <a:t>Ref</a:t>
            </a:r>
            <a:r>
              <a:rPr lang="nb-NO" dirty="0"/>
              <a:t> pkt. 5 </a:t>
            </a:r>
            <a:r>
              <a:rPr lang="nb-NO" sz="1200" b="0" i="0" kern="1200" dirty="0">
                <a:solidFill>
                  <a:schemeClr val="tx1"/>
                </a:solidFill>
                <a:effectLst/>
                <a:latin typeface="+mn-lt"/>
                <a:ea typeface="+mn-ea"/>
                <a:cs typeface="+mn-cs"/>
              </a:rPr>
              <a:t>For valg av medlemmer til rådene gjelder dermed ikke valgbarhetskravene i kommuneloven.</a:t>
            </a:r>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4</a:t>
            </a:fld>
            <a:endParaRPr lang="nb-NO"/>
          </a:p>
        </p:txBody>
      </p:sp>
    </p:spTree>
    <p:extLst>
      <p:ext uri="{BB962C8B-B14F-4D97-AF65-F5344CB8AC3E}">
        <p14:creationId xmlns:p14="http://schemas.microsoft.com/office/powerpoint/2010/main" val="1363221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2. november Kommunestyret velger rådet. </a:t>
            </a:r>
          </a:p>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8</a:t>
            </a:fld>
            <a:endParaRPr lang="nb-NO"/>
          </a:p>
        </p:txBody>
      </p:sp>
    </p:spTree>
    <p:extLst>
      <p:ext uri="{BB962C8B-B14F-4D97-AF65-F5344CB8AC3E}">
        <p14:creationId xmlns:p14="http://schemas.microsoft.com/office/powerpoint/2010/main" val="161379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0D1D6FD-2EA5-4FFF-B07F-6F402568522D}" type="slidenum">
              <a:rPr lang="nb-NO" smtClean="0"/>
              <a:t>9</a:t>
            </a:fld>
            <a:endParaRPr lang="nb-NO"/>
          </a:p>
        </p:txBody>
      </p:sp>
    </p:spTree>
    <p:extLst>
      <p:ext uri="{BB962C8B-B14F-4D97-AF65-F5344CB8AC3E}">
        <p14:creationId xmlns:p14="http://schemas.microsoft.com/office/powerpoint/2010/main" val="309254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10</a:t>
            </a:fld>
            <a:endParaRPr lang="nb-NO"/>
          </a:p>
        </p:txBody>
      </p:sp>
    </p:spTree>
    <p:extLst>
      <p:ext uri="{BB962C8B-B14F-4D97-AF65-F5344CB8AC3E}">
        <p14:creationId xmlns:p14="http://schemas.microsoft.com/office/powerpoint/2010/main" val="101979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dirty="0"/>
              <a:t>Hva handler presentasjonen om?</a:t>
            </a:r>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Hvem holder presentasjonen?</a:t>
            </a:r>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a:t>Klikk for å redigere tittelstil</a:t>
            </a:r>
            <a:endParaRPr lang="nb-NO" dirty="0"/>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a:t>Klikk for å redigere tittelstil</a:t>
            </a:r>
            <a:endParaRPr lang="nb-NO" dirty="0"/>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a:t>Klikk for å redigere tittelstil</a:t>
            </a:r>
            <a:endParaRPr lang="nb-NO" dirty="0"/>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dirty="0"/>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ek@ringerike.kommune.no"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Valg av eldreråd – orientering om prosedyre</a:t>
            </a:r>
          </a:p>
        </p:txBody>
      </p:sp>
      <p:sp>
        <p:nvSpPr>
          <p:cNvPr id="3" name="Undertittel 2"/>
          <p:cNvSpPr>
            <a:spLocks noGrp="1"/>
          </p:cNvSpPr>
          <p:nvPr>
            <p:ph type="subTitle" idx="1"/>
          </p:nvPr>
        </p:nvSpPr>
        <p:spPr>
          <a:xfrm>
            <a:off x="1633928" y="5788855"/>
            <a:ext cx="8534400" cy="464235"/>
          </a:xfrm>
        </p:spPr>
        <p:txBody>
          <a:bodyPr/>
          <a:lstStyle/>
          <a:p>
            <a:r>
              <a:rPr lang="nb-NO" dirty="0"/>
              <a:t>Malin Børdalen Fjære</a:t>
            </a:r>
          </a:p>
        </p:txBody>
      </p:sp>
    </p:spTree>
    <p:extLst>
      <p:ext uri="{BB962C8B-B14F-4D97-AF65-F5344CB8AC3E}">
        <p14:creationId xmlns:p14="http://schemas.microsoft.com/office/powerpoint/2010/main" val="3648552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720" y="6320985"/>
            <a:ext cx="11856720" cy="3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1" y="5061099"/>
            <a:ext cx="1689122" cy="1230617"/>
          </a:xfrm>
          <a:prstGeom prst="rect">
            <a:avLst/>
          </a:prstGeom>
        </p:spPr>
      </p:pic>
      <p:sp>
        <p:nvSpPr>
          <p:cNvPr id="6" name="Plassholder for innhold 2"/>
          <p:cNvSpPr txBox="1">
            <a:spLocks/>
          </p:cNvSpPr>
          <p:nvPr/>
        </p:nvSpPr>
        <p:spPr>
          <a:xfrm>
            <a:off x="1689334" y="1468434"/>
            <a:ext cx="8813335"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pic>
        <p:nvPicPr>
          <p:cNvPr id="7" name="Bilde 6" descr="Ringerike_våpen.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7423771" y="5889353"/>
            <a:ext cx="1860037" cy="572877"/>
          </a:xfrm>
          <a:prstGeom prst="rect">
            <a:avLst/>
          </a:prstGeom>
        </p:spPr>
      </p:pic>
      <p:pic>
        <p:nvPicPr>
          <p:cNvPr id="9" name="Bilde 8"/>
          <p:cNvPicPr>
            <a:picLocks noChangeAspect="1"/>
          </p:cNvPicPr>
          <p:nvPr/>
        </p:nvPicPr>
        <p:blipFill rotWithShape="1">
          <a:blip r:embed="rId5">
            <a:extLst>
              <a:ext uri="{28A0092B-C50C-407E-A947-70E740481C1C}">
                <a14:useLocalDpi xmlns:a14="http://schemas.microsoft.com/office/drawing/2010/main" val="0"/>
              </a:ext>
            </a:extLst>
          </a:blip>
          <a:srcRect t="2393"/>
          <a:stretch/>
        </p:blipFill>
        <p:spPr>
          <a:xfrm>
            <a:off x="7983716" y="5001646"/>
            <a:ext cx="740144" cy="899423"/>
          </a:xfrm>
          <a:prstGeom prst="rect">
            <a:avLst/>
          </a:prstGeom>
        </p:spPr>
      </p:pic>
      <p:grpSp>
        <p:nvGrpSpPr>
          <p:cNvPr id="14" name="Gruppe 13"/>
          <p:cNvGrpSpPr/>
          <p:nvPr/>
        </p:nvGrpSpPr>
        <p:grpSpPr>
          <a:xfrm flipH="1" flipV="1">
            <a:off x="0" y="-2"/>
            <a:ext cx="12192000" cy="5397911"/>
            <a:chOff x="0" y="2835905"/>
            <a:chExt cx="9144000" cy="4022096"/>
          </a:xfrm>
        </p:grpSpPr>
        <p:sp>
          <p:nvSpPr>
            <p:cNvPr id="15" name="Rettvinklet trekant 14"/>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p:cNvSpPr/>
            <p:nvPr/>
          </p:nvSpPr>
          <p:spPr>
            <a:xfrm>
              <a:off x="0" y="4812189"/>
              <a:ext cx="9144000" cy="2045812"/>
            </a:xfrm>
            <a:prstGeom prst="rect">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7" name="Rettvinklet trekant 16"/>
            <p:cNvSpPr/>
            <p:nvPr/>
          </p:nvSpPr>
          <p:spPr>
            <a:xfrm>
              <a:off x="0" y="3771595"/>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Rettvinklet trekant 17"/>
            <p:cNvSpPr/>
            <p:nvPr/>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grpSp>
      <p:sp>
        <p:nvSpPr>
          <p:cNvPr id="19" name="Plassholder for innhold 2"/>
          <p:cNvSpPr txBox="1">
            <a:spLocks/>
          </p:cNvSpPr>
          <p:nvPr/>
        </p:nvSpPr>
        <p:spPr>
          <a:xfrm>
            <a:off x="1438276" y="1620834"/>
            <a:ext cx="9216793"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3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600" dirty="0"/>
              <a:t>Innhold</a:t>
            </a:r>
          </a:p>
        </p:txBody>
      </p:sp>
      <p:sp>
        <p:nvSpPr>
          <p:cNvPr id="3" name="Plassholder for innhold 2"/>
          <p:cNvSpPr>
            <a:spLocks noGrp="1"/>
          </p:cNvSpPr>
          <p:nvPr>
            <p:ph idx="1"/>
          </p:nvPr>
        </p:nvSpPr>
        <p:spPr>
          <a:xfrm>
            <a:off x="163006" y="934380"/>
            <a:ext cx="11751113" cy="4852551"/>
          </a:xfrm>
        </p:spPr>
        <p:txBody>
          <a:bodyPr>
            <a:normAutofit fontScale="92500" lnSpcReduction="20000"/>
          </a:bodyPr>
          <a:lstStyle/>
          <a:p>
            <a:pPr>
              <a:lnSpc>
                <a:spcPct val="150000"/>
              </a:lnSpc>
            </a:pPr>
            <a:r>
              <a:rPr lang="nb-NO" sz="2800" dirty="0"/>
              <a:t>Hva er et eldreråd?</a:t>
            </a:r>
          </a:p>
          <a:p>
            <a:pPr>
              <a:lnSpc>
                <a:spcPct val="150000"/>
              </a:lnSpc>
            </a:pPr>
            <a:r>
              <a:rPr lang="nb-NO" sz="2800" dirty="0"/>
              <a:t>Hvem kan velges og hvordan skal eldreråd være sammensatt?</a:t>
            </a:r>
          </a:p>
          <a:p>
            <a:pPr>
              <a:lnSpc>
                <a:spcPct val="150000"/>
              </a:lnSpc>
            </a:pPr>
            <a:r>
              <a:rPr lang="nb-NO" sz="2800" dirty="0"/>
              <a:t>Hvilke saker jobber et eldreråd med?</a:t>
            </a:r>
          </a:p>
          <a:p>
            <a:pPr>
              <a:lnSpc>
                <a:spcPct val="150000"/>
              </a:lnSpc>
            </a:pPr>
            <a:r>
              <a:rPr lang="nb-NO" sz="2800" dirty="0"/>
              <a:t>Prosedyre – valg av nytt eldreråd</a:t>
            </a:r>
          </a:p>
          <a:p>
            <a:pPr>
              <a:lnSpc>
                <a:spcPct val="150000"/>
              </a:lnSpc>
            </a:pPr>
            <a:r>
              <a:rPr lang="nb-NO" sz="2800" dirty="0"/>
              <a:t>Eksempel på hvordan vi kan nå ut til organisasjoner</a:t>
            </a:r>
          </a:p>
          <a:p>
            <a:pPr>
              <a:lnSpc>
                <a:spcPct val="150000"/>
              </a:lnSpc>
            </a:pPr>
            <a:r>
              <a:rPr lang="nb-NO" sz="2800" dirty="0"/>
              <a:t>Hvem velger eldrerådet?</a:t>
            </a:r>
          </a:p>
          <a:p>
            <a:pPr>
              <a:lnSpc>
                <a:spcPct val="150000"/>
              </a:lnSpc>
            </a:pPr>
            <a:r>
              <a:rPr lang="nb-NO" sz="2800" dirty="0"/>
              <a:t>Når velges nytt eldreråd?</a:t>
            </a:r>
          </a:p>
          <a:p>
            <a:pPr>
              <a:lnSpc>
                <a:spcPct val="150000"/>
              </a:lnSpc>
            </a:pPr>
            <a:r>
              <a:rPr lang="nb-NO" sz="2800" dirty="0"/>
              <a:t>Forslag til kandidater?</a:t>
            </a:r>
          </a:p>
          <a:p>
            <a:endParaRPr lang="nb-NO" dirty="0"/>
          </a:p>
          <a:p>
            <a:endParaRPr lang="nb-NO" dirty="0"/>
          </a:p>
        </p:txBody>
      </p:sp>
    </p:spTree>
    <p:extLst>
      <p:ext uri="{BB962C8B-B14F-4D97-AF65-F5344CB8AC3E}">
        <p14:creationId xmlns:p14="http://schemas.microsoft.com/office/powerpoint/2010/main" val="4250628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et eldreråd?</a:t>
            </a:r>
          </a:p>
        </p:txBody>
      </p:sp>
      <p:sp>
        <p:nvSpPr>
          <p:cNvPr id="3" name="Plassholder for innhold 2"/>
          <p:cNvSpPr>
            <a:spLocks noGrp="1"/>
          </p:cNvSpPr>
          <p:nvPr>
            <p:ph sz="half" idx="1"/>
          </p:nvPr>
        </p:nvSpPr>
        <p:spPr>
          <a:xfrm>
            <a:off x="5698107" y="434957"/>
            <a:ext cx="5384800" cy="5279089"/>
          </a:xfrm>
        </p:spPr>
        <p:txBody>
          <a:bodyPr>
            <a:normAutofit/>
          </a:bodyPr>
          <a:lstStyle/>
          <a:p>
            <a:endParaRPr lang="nb-NO" sz="2000" dirty="0"/>
          </a:p>
          <a:p>
            <a:r>
              <a:rPr lang="nb-NO" sz="2000" dirty="0"/>
              <a:t>Det er viktig at synspunkter fra eldre blir ivaretatt i kommunale beslutningsprosesser og det er derfor krav om eldreråd i hver kommune.</a:t>
            </a:r>
          </a:p>
          <a:p>
            <a:endParaRPr lang="nb-NO" sz="2000" dirty="0"/>
          </a:p>
          <a:p>
            <a:r>
              <a:rPr lang="nb-NO" sz="2000" dirty="0"/>
              <a:t>Alle saker som gjelder eldre skal forelegges for rådet. </a:t>
            </a:r>
          </a:p>
          <a:p>
            <a:pPr marL="0" indent="0">
              <a:buNone/>
            </a:pPr>
            <a:endParaRPr lang="nb-NO" sz="2000" dirty="0"/>
          </a:p>
          <a:p>
            <a:r>
              <a:rPr lang="nb-NO" sz="2000" dirty="0"/>
              <a:t>Rådet kan også ta opp saker på eget initiativ.</a:t>
            </a:r>
          </a:p>
        </p:txBody>
      </p:sp>
      <p:sp>
        <p:nvSpPr>
          <p:cNvPr id="4" name="Plassholder for innhold 3"/>
          <p:cNvSpPr>
            <a:spLocks noGrp="1"/>
          </p:cNvSpPr>
          <p:nvPr>
            <p:ph sz="half" idx="2"/>
          </p:nvPr>
        </p:nvSpPr>
        <p:spPr>
          <a:xfrm>
            <a:off x="163007" y="847075"/>
            <a:ext cx="5384800" cy="4874138"/>
          </a:xfrm>
        </p:spPr>
        <p:txBody>
          <a:bodyPr>
            <a:noAutofit/>
          </a:bodyPr>
          <a:lstStyle/>
          <a:p>
            <a:r>
              <a:rPr lang="nb-NO" sz="2000" dirty="0"/>
              <a:t>Eldreråd er et råd som skal representere de eldre i kommunen. </a:t>
            </a:r>
          </a:p>
          <a:p>
            <a:endParaRPr lang="nb-NO" sz="2000" dirty="0"/>
          </a:p>
          <a:p>
            <a:r>
              <a:rPr lang="nb-NO" sz="2000" dirty="0"/>
              <a:t>Eldrerådet er et rådgivende organ for kommunen</a:t>
            </a:r>
          </a:p>
          <a:p>
            <a:endParaRPr lang="nb-NO" sz="2000" dirty="0"/>
          </a:p>
          <a:p>
            <a:r>
              <a:rPr lang="nb-NO" sz="2000" dirty="0"/>
              <a:t>Formålet med eldrerådet er å bidra til å sikre en bred, åpen og tilgjengelig medvirkning i saker som gjelder eldre.</a:t>
            </a:r>
          </a:p>
          <a:p>
            <a:endParaRPr lang="nb-NO" sz="2000" dirty="0"/>
          </a:p>
          <a:p>
            <a:r>
              <a:rPr lang="nb-NO" sz="2000" dirty="0"/>
              <a:t>Det er behov for eldreråd fordi eldre ofte er underrepresenterte i folkevalgte organer. </a:t>
            </a:r>
          </a:p>
          <a:p>
            <a:pPr lvl="1"/>
            <a:r>
              <a:rPr lang="nb-NO" sz="1200" dirty="0"/>
              <a:t>Ringerike har 2 medlemmer fra kommunestyret i eldrerådet. En "politikerrepresentant" vil kunne styrke kontakten mellom rådet og kommunestyret og kommunale utvalg. Som medlem av rådet vil denne personen representere eldre i kommunen. </a:t>
            </a:r>
          </a:p>
          <a:p>
            <a:pPr lvl="1"/>
            <a:endParaRPr lang="nb-NO" sz="2000" dirty="0"/>
          </a:p>
        </p:txBody>
      </p:sp>
      <p:pic>
        <p:nvPicPr>
          <p:cNvPr id="1026" name="Picture 2" descr="Illustrasjonsfoto av fire medlemmer i et eldreråd som sitter i mø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0685" y="3896144"/>
            <a:ext cx="3931043" cy="2211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25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C6EC57-60B9-4D4E-B456-397817305392}"/>
              </a:ext>
            </a:extLst>
          </p:cNvPr>
          <p:cNvSpPr>
            <a:spLocks noGrp="1"/>
          </p:cNvSpPr>
          <p:nvPr>
            <p:ph type="title"/>
          </p:nvPr>
        </p:nvSpPr>
        <p:spPr>
          <a:xfrm>
            <a:off x="163006" y="424789"/>
            <a:ext cx="12028993" cy="513962"/>
          </a:xfrm>
        </p:spPr>
        <p:txBody>
          <a:bodyPr/>
          <a:lstStyle/>
          <a:p>
            <a:r>
              <a:rPr lang="nb-NO" sz="2800" dirty="0"/>
              <a:t>Hvem kan velges og hvordan skal eldrerådet være sammensatt?</a:t>
            </a:r>
            <a:br>
              <a:rPr lang="nb-NO" dirty="0"/>
            </a:br>
            <a:endParaRPr lang="nb-NO" dirty="0"/>
          </a:p>
        </p:txBody>
      </p:sp>
      <p:sp>
        <p:nvSpPr>
          <p:cNvPr id="3" name="Plassholder for innhold 2">
            <a:extLst>
              <a:ext uri="{FF2B5EF4-FFF2-40B4-BE49-F238E27FC236}">
                <a16:creationId xmlns:a16="http://schemas.microsoft.com/office/drawing/2014/main" id="{19B551C0-B773-4A7C-A8E8-8A3D40281645}"/>
              </a:ext>
            </a:extLst>
          </p:cNvPr>
          <p:cNvSpPr>
            <a:spLocks noGrp="1"/>
          </p:cNvSpPr>
          <p:nvPr>
            <p:ph idx="1"/>
          </p:nvPr>
        </p:nvSpPr>
        <p:spPr>
          <a:xfrm>
            <a:off x="163006" y="938751"/>
            <a:ext cx="11751113" cy="5676362"/>
          </a:xfrm>
        </p:spPr>
        <p:txBody>
          <a:bodyPr>
            <a:noAutofit/>
          </a:bodyPr>
          <a:lstStyle/>
          <a:p>
            <a:r>
              <a:rPr lang="nb-NO" sz="2000" dirty="0"/>
              <a:t>Eldrerådet bør være bredt sammensatt og bestå av personer med ulik erfaring og bakgrunn.</a:t>
            </a:r>
          </a:p>
          <a:p>
            <a:endParaRPr lang="nb-NO" sz="2000" dirty="0"/>
          </a:p>
          <a:p>
            <a:r>
              <a:rPr lang="nb-NO" sz="2000" dirty="0"/>
              <a:t>Eldrerådet skal representere interessene til eldre i kommunen.</a:t>
            </a:r>
          </a:p>
          <a:p>
            <a:endParaRPr lang="nb-NO" sz="2000" dirty="0"/>
          </a:p>
          <a:p>
            <a:r>
              <a:rPr lang="nb-NO" sz="2000" dirty="0"/>
              <a:t>Flertallet av medlemmene i eldrerådet skal på valgtidspunktet ha fylt 60 år. Dette innebærer at også personer under 60 år kan velges, så lenge flertallet av medlemmene i rådet har fylt 60 år. </a:t>
            </a:r>
          </a:p>
          <a:p>
            <a:endParaRPr lang="nb-NO" sz="2000" dirty="0"/>
          </a:p>
          <a:p>
            <a:r>
              <a:rPr lang="nb-NO" sz="2000" dirty="0"/>
              <a:t>Rådet i Ringerike kommune bestå av syv medlemmer og det er da krav om at hvert kjønn er representert med minst 40 prosent. </a:t>
            </a:r>
            <a:r>
              <a:rPr lang="nb-NO" sz="1400" dirty="0"/>
              <a:t>(Når det er over 4 medlemmer er det krav med 40% fordeling på kjønn)</a:t>
            </a:r>
          </a:p>
          <a:p>
            <a:endParaRPr lang="nb-NO" sz="1400" dirty="0"/>
          </a:p>
          <a:p>
            <a:r>
              <a:rPr lang="nb-NO" sz="2000" dirty="0"/>
              <a:t>Det er ikke er krav om at en må være folkeregistrert som bosatt i kommunen eller i en av kommunene i fylket, for å kunne velges til å sitte i eldrerådet.</a:t>
            </a:r>
          </a:p>
          <a:p>
            <a:endParaRPr lang="nb-NO" sz="2000" dirty="0"/>
          </a:p>
          <a:p>
            <a:r>
              <a:rPr lang="nb-NO" sz="2000" dirty="0"/>
              <a:t>Personer som har vært valgt som rådsmedlem tidligere, kan velges til å sitte i rådet på nytt. Det er ingen grense i kommuneloven for hvor mange ganger et medlem kan velges.</a:t>
            </a:r>
            <a:endParaRPr lang="nb-NO" sz="1600" dirty="0"/>
          </a:p>
        </p:txBody>
      </p:sp>
    </p:spTree>
    <p:extLst>
      <p:ext uri="{BB962C8B-B14F-4D97-AF65-F5344CB8AC3E}">
        <p14:creationId xmlns:p14="http://schemas.microsoft.com/office/powerpoint/2010/main" val="235103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Hvilke saker jobber et eldreråd med?</a:t>
            </a:r>
          </a:p>
        </p:txBody>
      </p:sp>
      <p:sp>
        <p:nvSpPr>
          <p:cNvPr id="3" name="Plassholder for innhold 2"/>
          <p:cNvSpPr>
            <a:spLocks noGrp="1"/>
          </p:cNvSpPr>
          <p:nvPr>
            <p:ph idx="1"/>
          </p:nvPr>
        </p:nvSpPr>
        <p:spPr/>
        <p:txBody>
          <a:bodyPr>
            <a:normAutofit/>
          </a:bodyPr>
          <a:lstStyle/>
          <a:p>
            <a:pPr>
              <a:lnSpc>
                <a:spcPct val="120000"/>
              </a:lnSpc>
            </a:pPr>
            <a:r>
              <a:rPr lang="nb-NO" sz="2000" dirty="0"/>
              <a:t>Årsbudsjett og økonomiplaner</a:t>
            </a:r>
          </a:p>
          <a:p>
            <a:pPr>
              <a:lnSpc>
                <a:spcPct val="120000"/>
              </a:lnSpc>
            </a:pPr>
            <a:r>
              <a:rPr lang="nb-NO" sz="2000" dirty="0"/>
              <a:t>Plansaker, blant annet lokaliseringspolitikk, byutvikling, nærmiljøutvikling</a:t>
            </a:r>
          </a:p>
          <a:p>
            <a:pPr>
              <a:lnSpc>
                <a:spcPct val="120000"/>
              </a:lnSpc>
            </a:pPr>
            <a:r>
              <a:rPr lang="nb-NO" sz="2000" dirty="0"/>
              <a:t>Transport og tilgjengelighet</a:t>
            </a:r>
          </a:p>
          <a:p>
            <a:pPr>
              <a:lnSpc>
                <a:spcPct val="120000"/>
              </a:lnSpc>
            </a:pPr>
            <a:r>
              <a:rPr lang="nb-NO" sz="2000" dirty="0"/>
              <a:t>Boligutbygging og reguleringssaker</a:t>
            </a:r>
          </a:p>
          <a:p>
            <a:pPr>
              <a:lnSpc>
                <a:spcPct val="120000"/>
              </a:lnSpc>
            </a:pPr>
            <a:r>
              <a:rPr lang="nb-NO" sz="2000" dirty="0"/>
              <a:t>Helse-, pleie og omsorg, herunder folkehelse og forebyggende tiltak</a:t>
            </a:r>
          </a:p>
          <a:p>
            <a:pPr>
              <a:lnSpc>
                <a:spcPct val="120000"/>
              </a:lnSpc>
            </a:pPr>
            <a:r>
              <a:rPr lang="nb-NO" sz="2000" dirty="0"/>
              <a:t>Kultur, idrett og friluftsliv</a:t>
            </a:r>
          </a:p>
          <a:p>
            <a:pPr>
              <a:lnSpc>
                <a:spcPct val="120000"/>
              </a:lnSpc>
            </a:pPr>
            <a:r>
              <a:rPr lang="nb-NO" sz="2000" dirty="0"/>
              <a:t>Frivillighetspolitikk</a:t>
            </a:r>
          </a:p>
          <a:p>
            <a:pPr>
              <a:lnSpc>
                <a:spcPct val="120000"/>
              </a:lnSpc>
            </a:pPr>
            <a:r>
              <a:rPr lang="nb-NO" sz="2000" dirty="0"/>
              <a:t>Digitalisering</a:t>
            </a:r>
          </a:p>
          <a:p>
            <a:pPr>
              <a:lnSpc>
                <a:spcPct val="120000"/>
              </a:lnSpc>
            </a:pPr>
            <a:r>
              <a:rPr lang="nb-NO" sz="2000" dirty="0"/>
              <a:t>Årsmeldinger og rapporter fra etater innen saksområder som gjelder eldre</a:t>
            </a:r>
          </a:p>
          <a:p>
            <a:pPr>
              <a:lnSpc>
                <a:spcPct val="120000"/>
              </a:lnSpc>
            </a:pPr>
            <a:r>
              <a:rPr lang="nb-NO" sz="2000" dirty="0"/>
              <a:t>Andre aktuelle saker</a:t>
            </a:r>
          </a:p>
          <a:p>
            <a:endParaRPr lang="nb-NO" dirty="0"/>
          </a:p>
        </p:txBody>
      </p:sp>
      <p:sp>
        <p:nvSpPr>
          <p:cNvPr id="4" name="TekstSylinder 3"/>
          <p:cNvSpPr txBox="1"/>
          <p:nvPr/>
        </p:nvSpPr>
        <p:spPr>
          <a:xfrm>
            <a:off x="163006" y="838709"/>
            <a:ext cx="9208654" cy="400110"/>
          </a:xfrm>
          <a:prstGeom prst="rect">
            <a:avLst/>
          </a:prstGeom>
          <a:noFill/>
        </p:spPr>
        <p:txBody>
          <a:bodyPr wrap="square" rtlCol="0">
            <a:spAutoFit/>
          </a:bodyPr>
          <a:lstStyle/>
          <a:p>
            <a:r>
              <a:rPr lang="nb-NO" sz="2000" b="1" dirty="0"/>
              <a:t>Eldrerådet kan behandle saker innen ulike områder, for eksempel:</a:t>
            </a:r>
          </a:p>
        </p:txBody>
      </p:sp>
    </p:spTree>
    <p:extLst>
      <p:ext uri="{BB962C8B-B14F-4D97-AF65-F5344CB8AC3E}">
        <p14:creationId xmlns:p14="http://schemas.microsoft.com/office/powerpoint/2010/main" val="237928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3AE996-9284-4F98-8503-F54F618F94E3}"/>
              </a:ext>
            </a:extLst>
          </p:cNvPr>
          <p:cNvSpPr>
            <a:spLocks noGrp="1"/>
          </p:cNvSpPr>
          <p:nvPr>
            <p:ph type="title"/>
          </p:nvPr>
        </p:nvSpPr>
        <p:spPr/>
        <p:txBody>
          <a:bodyPr/>
          <a:lstStyle/>
          <a:p>
            <a:r>
              <a:rPr lang="nb-NO" dirty="0"/>
              <a:t>Prosessen – valg av nytt eldreråd</a:t>
            </a:r>
          </a:p>
        </p:txBody>
      </p:sp>
      <p:sp>
        <p:nvSpPr>
          <p:cNvPr id="3" name="Plassholder for innhold 2">
            <a:extLst>
              <a:ext uri="{FF2B5EF4-FFF2-40B4-BE49-F238E27FC236}">
                <a16:creationId xmlns:a16="http://schemas.microsoft.com/office/drawing/2014/main" id="{111D9E57-9152-4382-B12B-2ACD65BD2E79}"/>
              </a:ext>
            </a:extLst>
          </p:cNvPr>
          <p:cNvSpPr>
            <a:spLocks noGrp="1"/>
          </p:cNvSpPr>
          <p:nvPr>
            <p:ph sz="half" idx="1"/>
          </p:nvPr>
        </p:nvSpPr>
        <p:spPr>
          <a:xfrm>
            <a:off x="455691" y="1066800"/>
            <a:ext cx="5384800" cy="5059364"/>
          </a:xfrm>
        </p:spPr>
        <p:txBody>
          <a:bodyPr>
            <a:noAutofit/>
          </a:bodyPr>
          <a:lstStyle/>
          <a:p>
            <a:pPr>
              <a:lnSpc>
                <a:spcPct val="150000"/>
              </a:lnSpc>
            </a:pPr>
            <a:r>
              <a:rPr lang="nb-NO" sz="1800" b="1" dirty="0">
                <a:latin typeface="+mn-lt"/>
              </a:rPr>
              <a:t>16. mai: </a:t>
            </a:r>
            <a:r>
              <a:rPr lang="nb-NO" sz="1800" dirty="0">
                <a:latin typeface="+mn-lt"/>
              </a:rPr>
              <a:t>Sendt ut felles mail til pensjonistforeningene i Ringerike kommune – om å foreslå medlemmer</a:t>
            </a:r>
            <a:endParaRPr lang="nb-NO" sz="1800" b="1" dirty="0">
              <a:latin typeface="+mn-lt"/>
            </a:endParaRPr>
          </a:p>
          <a:p>
            <a:pPr>
              <a:lnSpc>
                <a:spcPct val="150000"/>
              </a:lnSpc>
            </a:pPr>
            <a:r>
              <a:rPr lang="nb-NO" sz="1800" b="1" dirty="0">
                <a:latin typeface="+mn-lt"/>
              </a:rPr>
              <a:t>26.mai: </a:t>
            </a:r>
            <a:r>
              <a:rPr lang="nb-NO" sz="1800" dirty="0">
                <a:latin typeface="+mn-lt"/>
              </a:rPr>
              <a:t>Informasjon og valg av Eldrerådet blir publisert på hjemmesiden</a:t>
            </a:r>
          </a:p>
          <a:p>
            <a:pPr>
              <a:lnSpc>
                <a:spcPct val="150000"/>
              </a:lnSpc>
            </a:pPr>
            <a:r>
              <a:rPr lang="nb-NO" sz="1800" b="1" dirty="0">
                <a:latin typeface="+mn-lt"/>
              </a:rPr>
              <a:t>27. mai: </a:t>
            </a:r>
            <a:r>
              <a:rPr lang="nb-NO" sz="1800" dirty="0">
                <a:latin typeface="+mn-lt"/>
              </a:rPr>
              <a:t>Annonse i Ringblad </a:t>
            </a:r>
          </a:p>
          <a:p>
            <a:pPr lvl="1"/>
            <a:r>
              <a:rPr lang="nb-NO" sz="1400" dirty="0">
                <a:latin typeface="+mn-lt"/>
              </a:rPr>
              <a:t>Forslag på kandidater sendes skriftlig til politisk sekretariat.</a:t>
            </a:r>
          </a:p>
          <a:p>
            <a:pPr lvl="1"/>
            <a:endParaRPr lang="nb-NO" sz="1400" dirty="0">
              <a:latin typeface="+mn-lt"/>
            </a:endParaRPr>
          </a:p>
          <a:p>
            <a:pPr>
              <a:lnSpc>
                <a:spcPct val="150000"/>
              </a:lnSpc>
            </a:pPr>
            <a:r>
              <a:rPr lang="nb-NO" sz="1800" b="1" dirty="0">
                <a:latin typeface="+mn-lt"/>
              </a:rPr>
              <a:t>Oktober:</a:t>
            </a:r>
          </a:p>
          <a:p>
            <a:pPr lvl="1"/>
            <a:r>
              <a:rPr lang="nb-NO" sz="1400" dirty="0">
                <a:latin typeface="+mn-lt"/>
              </a:rPr>
              <a:t>Sak med innkommende forslag på kandidater fremmes for Valgutvalget i kommunen (Personidentisk med formannskapet).</a:t>
            </a:r>
          </a:p>
          <a:p>
            <a:pPr lvl="1"/>
            <a:r>
              <a:rPr lang="nb-NO" sz="1400" dirty="0">
                <a:latin typeface="+mn-lt"/>
              </a:rPr>
              <a:t>Valgutvalget sender sin innstilling på medlemmer og varamedlemmer til Kommunestyret.</a:t>
            </a:r>
          </a:p>
          <a:p>
            <a:pPr>
              <a:lnSpc>
                <a:spcPct val="150000"/>
              </a:lnSpc>
            </a:pPr>
            <a:endParaRPr lang="nb-NO" sz="1400" dirty="0">
              <a:latin typeface="+mn-lt"/>
            </a:endParaRPr>
          </a:p>
        </p:txBody>
      </p:sp>
      <p:sp>
        <p:nvSpPr>
          <p:cNvPr id="4" name="Plassholder for innhold 3">
            <a:extLst>
              <a:ext uri="{FF2B5EF4-FFF2-40B4-BE49-F238E27FC236}">
                <a16:creationId xmlns:a16="http://schemas.microsoft.com/office/drawing/2014/main" id="{6D65E995-C583-45B0-B960-67056C7FE2FB}"/>
              </a:ext>
            </a:extLst>
          </p:cNvPr>
          <p:cNvSpPr>
            <a:spLocks noGrp="1"/>
          </p:cNvSpPr>
          <p:nvPr>
            <p:ph sz="half" idx="2"/>
          </p:nvPr>
        </p:nvSpPr>
        <p:spPr/>
        <p:txBody>
          <a:bodyPr>
            <a:normAutofit/>
          </a:bodyPr>
          <a:lstStyle/>
          <a:p>
            <a:r>
              <a:rPr lang="nb-NO" sz="1800" b="1" dirty="0">
                <a:latin typeface="+mn-lt"/>
              </a:rPr>
              <a:t>November: </a:t>
            </a:r>
            <a:r>
              <a:rPr lang="nb-NO" sz="1800" dirty="0">
                <a:latin typeface="+mn-lt"/>
              </a:rPr>
              <a:t>Valg av nytt eldreråd i kommunestyret</a:t>
            </a:r>
          </a:p>
          <a:p>
            <a:endParaRPr lang="nb-NO" sz="1800" dirty="0">
              <a:latin typeface="+mn-lt"/>
            </a:endParaRPr>
          </a:p>
          <a:p>
            <a:r>
              <a:rPr lang="nb-NO" sz="1800" b="1" dirty="0">
                <a:latin typeface="+mn-lt"/>
              </a:rPr>
              <a:t>November: </a:t>
            </a:r>
            <a:r>
              <a:rPr lang="nb-NO" sz="1800" dirty="0">
                <a:latin typeface="+mn-lt"/>
              </a:rPr>
              <a:t>Opplæring av folkevalgte</a:t>
            </a:r>
          </a:p>
          <a:p>
            <a:pPr lvl="1"/>
            <a:r>
              <a:rPr lang="nb-NO" sz="1800" dirty="0" err="1">
                <a:latin typeface="+mn-lt"/>
              </a:rPr>
              <a:t>Ipad</a:t>
            </a:r>
            <a:endParaRPr lang="nb-NO" sz="1800" dirty="0">
              <a:latin typeface="+mn-lt"/>
            </a:endParaRPr>
          </a:p>
          <a:p>
            <a:pPr lvl="1"/>
            <a:r>
              <a:rPr lang="nb-NO" sz="1800" dirty="0">
                <a:latin typeface="+mn-lt"/>
              </a:rPr>
              <a:t>Visma</a:t>
            </a:r>
          </a:p>
          <a:p>
            <a:pPr lvl="1"/>
            <a:r>
              <a:rPr lang="nb-NO" sz="1800" dirty="0">
                <a:latin typeface="+mn-lt"/>
              </a:rPr>
              <a:t>Hva vil det si å være folkevalgt?</a:t>
            </a:r>
          </a:p>
          <a:p>
            <a:pPr lvl="1"/>
            <a:endParaRPr lang="nb-NO" sz="1800" dirty="0">
              <a:latin typeface="+mn-lt"/>
            </a:endParaRPr>
          </a:p>
          <a:p>
            <a:r>
              <a:rPr lang="nb-NO" sz="1800" b="1" dirty="0">
                <a:latin typeface="+mn-lt"/>
              </a:rPr>
              <a:t>20. november </a:t>
            </a:r>
            <a:r>
              <a:rPr lang="nb-NO" sz="1800" dirty="0">
                <a:latin typeface="+mn-lt"/>
              </a:rPr>
              <a:t>kalles nye medlemmer inn til møte hvis valg av nytt eldreråd er ferdig besluttet i kommunestyret</a:t>
            </a:r>
          </a:p>
          <a:p>
            <a:pPr lvl="1"/>
            <a:r>
              <a:rPr lang="nb-NO" sz="1800" dirty="0">
                <a:latin typeface="+mn-lt"/>
              </a:rPr>
              <a:t>Da velges også leder og nestleder </a:t>
            </a:r>
          </a:p>
          <a:p>
            <a:pPr lvl="1"/>
            <a:endParaRPr lang="nb-NO" sz="1800" dirty="0"/>
          </a:p>
        </p:txBody>
      </p:sp>
    </p:spTree>
    <p:extLst>
      <p:ext uri="{BB962C8B-B14F-4D97-AF65-F5344CB8AC3E}">
        <p14:creationId xmlns:p14="http://schemas.microsoft.com/office/powerpoint/2010/main" val="114313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77D3C-1744-48F7-A3B7-BD4D1CA7E2D8}"/>
              </a:ext>
            </a:extLst>
          </p:cNvPr>
          <p:cNvSpPr>
            <a:spLocks noGrp="1"/>
          </p:cNvSpPr>
          <p:nvPr>
            <p:ph type="title"/>
          </p:nvPr>
        </p:nvSpPr>
        <p:spPr/>
        <p:txBody>
          <a:bodyPr/>
          <a:lstStyle/>
          <a:p>
            <a:r>
              <a:rPr lang="nb-NO" dirty="0"/>
              <a:t>Eksempel på hvordan vi kan nå ut til organisasjoner:</a:t>
            </a:r>
          </a:p>
        </p:txBody>
      </p:sp>
      <p:sp>
        <p:nvSpPr>
          <p:cNvPr id="3" name="Plassholder for innhold 2">
            <a:extLst>
              <a:ext uri="{FF2B5EF4-FFF2-40B4-BE49-F238E27FC236}">
                <a16:creationId xmlns:a16="http://schemas.microsoft.com/office/drawing/2014/main" id="{667F14CA-99EE-472C-B5DC-9C728F5D2084}"/>
              </a:ext>
            </a:extLst>
          </p:cNvPr>
          <p:cNvSpPr>
            <a:spLocks noGrp="1"/>
          </p:cNvSpPr>
          <p:nvPr>
            <p:ph idx="1"/>
          </p:nvPr>
        </p:nvSpPr>
        <p:spPr>
          <a:xfrm>
            <a:off x="307862" y="1127447"/>
            <a:ext cx="9008154" cy="4852551"/>
          </a:xfrm>
        </p:spPr>
        <p:txBody>
          <a:bodyPr>
            <a:normAutofit/>
          </a:bodyPr>
          <a:lstStyle/>
          <a:p>
            <a:pPr>
              <a:lnSpc>
                <a:spcPct val="150000"/>
              </a:lnSpc>
            </a:pPr>
            <a:r>
              <a:rPr lang="nb-NO" sz="2400" dirty="0"/>
              <a:t>Det er sendt ut mail til alle pensjonistforeningene i Ringerike kommune den 16.5</a:t>
            </a:r>
          </a:p>
          <a:p>
            <a:pPr>
              <a:lnSpc>
                <a:spcPct val="150000"/>
              </a:lnSpc>
            </a:pPr>
            <a:endParaRPr lang="nb-NO" sz="2400" dirty="0"/>
          </a:p>
          <a:p>
            <a:pPr>
              <a:lnSpc>
                <a:spcPct val="150000"/>
              </a:lnSpc>
            </a:pPr>
            <a:r>
              <a:rPr lang="nb-NO" sz="2400" dirty="0"/>
              <a:t>Artikkel om eldrerådet på hjemmesiden til Ringerike kommune den 26.5</a:t>
            </a:r>
          </a:p>
          <a:p>
            <a:pPr>
              <a:lnSpc>
                <a:spcPct val="150000"/>
              </a:lnSpc>
            </a:pPr>
            <a:endParaRPr lang="nb-NO" sz="2400" dirty="0"/>
          </a:p>
          <a:p>
            <a:pPr>
              <a:lnSpc>
                <a:spcPct val="150000"/>
              </a:lnSpc>
            </a:pPr>
            <a:r>
              <a:rPr lang="nb-NO" sz="2400" dirty="0"/>
              <a:t>For å nå ut til aktuelle kandidater i kommunen, settes det inn en annonse i Ringerikes blad den 27.05. </a:t>
            </a:r>
          </a:p>
          <a:p>
            <a:pPr>
              <a:lnSpc>
                <a:spcPct val="150000"/>
              </a:lnSpc>
            </a:pPr>
            <a:endParaRPr lang="nb-NO" sz="2400" dirty="0"/>
          </a:p>
        </p:txBody>
      </p:sp>
    </p:spTree>
    <p:extLst>
      <p:ext uri="{BB962C8B-B14F-4D97-AF65-F5344CB8AC3E}">
        <p14:creationId xmlns:p14="http://schemas.microsoft.com/office/powerpoint/2010/main" val="126509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D29CA2-DA7D-49D3-A2CD-0B2DBE2D90F6}"/>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DEF53C0B-C3D4-4340-ABF7-4D21BD563D25}"/>
              </a:ext>
            </a:extLst>
          </p:cNvPr>
          <p:cNvSpPr>
            <a:spLocks noGrp="1"/>
          </p:cNvSpPr>
          <p:nvPr>
            <p:ph idx="1"/>
          </p:nvPr>
        </p:nvSpPr>
        <p:spPr>
          <a:xfrm>
            <a:off x="90578" y="1006617"/>
            <a:ext cx="11751113" cy="6452111"/>
          </a:xfrm>
        </p:spPr>
        <p:txBody>
          <a:bodyPr>
            <a:normAutofit/>
          </a:bodyPr>
          <a:lstStyle/>
          <a:p>
            <a:pPr marL="0" indent="0">
              <a:buNone/>
            </a:pPr>
            <a:r>
              <a:rPr lang="nb-NO" sz="2400" b="1" dirty="0"/>
              <a:t>Hvem velger eldrerådet?</a:t>
            </a:r>
          </a:p>
          <a:p>
            <a:r>
              <a:rPr lang="nb-NO" sz="1800" dirty="0"/>
              <a:t>Kommunestyret velger eldrerådet. Kommunestyret beslutter både sammensetningen av rådet og hvor mange medlemmer rådet skal ha.</a:t>
            </a:r>
          </a:p>
          <a:p>
            <a:endParaRPr lang="nb-NO" sz="2000" b="1" dirty="0"/>
          </a:p>
          <a:p>
            <a:pPr marL="0" indent="0">
              <a:buNone/>
            </a:pPr>
            <a:r>
              <a:rPr lang="nb-NO" sz="2400" b="1" dirty="0"/>
              <a:t>Når velges nytt eldreråd?</a:t>
            </a:r>
          </a:p>
          <a:p>
            <a:r>
              <a:rPr lang="nb-NO" sz="1800" dirty="0"/>
              <a:t>Nytt valg er høsten 2023. Valgperioden for eldrerådet er inntil fire år. Nytt eldreråd skal velges hver høst etter at kommunestyre- og fylkestingsvalget er gjennomført. Kommunestyre- og fylkestingsvalget skal holdes i september hvert fjerde år.</a:t>
            </a:r>
          </a:p>
          <a:p>
            <a:endParaRPr lang="nb-NO" sz="1800" dirty="0"/>
          </a:p>
          <a:p>
            <a:r>
              <a:rPr lang="nb-NO" sz="1800" dirty="0"/>
              <a:t>Etter at valgoppgjøret i kommunestyret- og fylkestingsvalget er avsluttet, skal det nyvalgte kommunestyret ha et konstituerende møte. Eldrerådet kan bli valgt på det første møtet, men det er det ikke krav om. Dersom eldrerådet ikke velges på det første møtet til nytt kommunestyre, utvides funksjonstiden til de sittende rådene. Utvidelsen av funksjonstiden gjelder ikke lenger enn til årsskiftet. Dette betyr at kommunestyret må ha valgt et nytt råd innen årsskiftet det året det er kommunestyre- og fylkestingsvalg. Det er imidlertid en fordel at eldrerådet velges så tidlig som mulig, slik at det nye rådet kan komme i gang med sitt arbeid.</a:t>
            </a:r>
          </a:p>
          <a:p>
            <a:endParaRPr lang="nb-NO" dirty="0"/>
          </a:p>
        </p:txBody>
      </p:sp>
    </p:spTree>
    <p:extLst>
      <p:ext uri="{BB962C8B-B14F-4D97-AF65-F5344CB8AC3E}">
        <p14:creationId xmlns:p14="http://schemas.microsoft.com/office/powerpoint/2010/main" val="285310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4088C49-5162-4CDD-BC50-B6B41FF55BFE}"/>
              </a:ext>
            </a:extLst>
          </p:cNvPr>
          <p:cNvSpPr>
            <a:spLocks noGrp="1"/>
          </p:cNvSpPr>
          <p:nvPr>
            <p:ph type="title"/>
          </p:nvPr>
        </p:nvSpPr>
        <p:spPr/>
        <p:txBody>
          <a:bodyPr/>
          <a:lstStyle/>
          <a:p>
            <a:r>
              <a:rPr lang="nb-NO" dirty="0"/>
              <a:t>Forslag til kandidater?</a:t>
            </a:r>
          </a:p>
        </p:txBody>
      </p:sp>
      <p:sp>
        <p:nvSpPr>
          <p:cNvPr id="3" name="Plassholder for innhold 2">
            <a:extLst>
              <a:ext uri="{FF2B5EF4-FFF2-40B4-BE49-F238E27FC236}">
                <a16:creationId xmlns:a16="http://schemas.microsoft.com/office/drawing/2014/main" id="{BD8F76DB-E9A2-4475-AD8E-7C3DA5EA9D37}"/>
              </a:ext>
            </a:extLst>
          </p:cNvPr>
          <p:cNvSpPr>
            <a:spLocks noGrp="1"/>
          </p:cNvSpPr>
          <p:nvPr>
            <p:ph sz="half" idx="1"/>
          </p:nvPr>
        </p:nvSpPr>
        <p:spPr>
          <a:xfrm>
            <a:off x="295275" y="981075"/>
            <a:ext cx="5699125" cy="5334000"/>
          </a:xfrm>
        </p:spPr>
        <p:txBody>
          <a:bodyPr>
            <a:noAutofit/>
          </a:bodyPr>
          <a:lstStyle/>
          <a:p>
            <a:pPr>
              <a:lnSpc>
                <a:spcPct val="160000"/>
              </a:lnSpc>
            </a:pPr>
            <a:r>
              <a:rPr lang="nb-NO" sz="1400" dirty="0"/>
              <a:t>Før en organisasjon foreslår en kandidat, bør de ha gitt vedkommende tilstrekkelig med informasjon om hva vervet som rådsmedlem vil innebære og forsikret seg om at vedkommende er motivert for oppgaven og gir sitt samtykke til valg. </a:t>
            </a:r>
          </a:p>
          <a:p>
            <a:pPr>
              <a:lnSpc>
                <a:spcPct val="160000"/>
              </a:lnSpc>
            </a:pPr>
            <a:endParaRPr lang="nb-NO" sz="1400" dirty="0"/>
          </a:p>
          <a:p>
            <a:pPr>
              <a:lnSpc>
                <a:spcPct val="160000"/>
              </a:lnSpc>
            </a:pPr>
            <a:r>
              <a:rPr lang="nb-NO" sz="1400" dirty="0"/>
              <a:t>Når det foreslås kandidater til rådet, er det en fordel om det også er med en begrunnelse for valget med informasjon om for eksempel alder, yrkeserfaring, interessefelt og annen kompetanse som vedkommende kan bringe inn i rådet.</a:t>
            </a:r>
          </a:p>
          <a:p>
            <a:pPr>
              <a:lnSpc>
                <a:spcPct val="160000"/>
              </a:lnSpc>
            </a:pPr>
            <a:endParaRPr lang="nb-NO" sz="1400" dirty="0"/>
          </a:p>
          <a:p>
            <a:pPr lvl="1">
              <a:lnSpc>
                <a:spcPct val="150000"/>
              </a:lnSpc>
            </a:pPr>
            <a:r>
              <a:rPr lang="nb-NO" sz="1400" dirty="0"/>
              <a:t>Det er organisasjoner som representerer eldre som har rett til å foreslå kandidater, men andre kan også sende inn forslag.</a:t>
            </a:r>
          </a:p>
        </p:txBody>
      </p:sp>
      <p:sp>
        <p:nvSpPr>
          <p:cNvPr id="4" name="Plassholder for innhold 3">
            <a:extLst>
              <a:ext uri="{FF2B5EF4-FFF2-40B4-BE49-F238E27FC236}">
                <a16:creationId xmlns:a16="http://schemas.microsoft.com/office/drawing/2014/main" id="{02C6C660-021D-4457-A2A2-31D802EBACA3}"/>
              </a:ext>
            </a:extLst>
          </p:cNvPr>
          <p:cNvSpPr>
            <a:spLocks noGrp="1"/>
          </p:cNvSpPr>
          <p:nvPr>
            <p:ph sz="half" idx="2"/>
          </p:nvPr>
        </p:nvSpPr>
        <p:spPr>
          <a:xfrm>
            <a:off x="6721477" y="2195259"/>
            <a:ext cx="7798968" cy="4309396"/>
          </a:xfrm>
        </p:spPr>
        <p:txBody>
          <a:bodyPr>
            <a:normAutofit fontScale="47500" lnSpcReduction="20000"/>
          </a:bodyPr>
          <a:lstStyle/>
          <a:p>
            <a:pPr>
              <a:lnSpc>
                <a:spcPct val="170000"/>
              </a:lnSpc>
            </a:pPr>
            <a:endParaRPr lang="nb-NO" dirty="0"/>
          </a:p>
          <a:p>
            <a:pPr>
              <a:lnSpc>
                <a:spcPct val="170000"/>
              </a:lnSpc>
            </a:pPr>
            <a:endParaRPr lang="nb-NO" dirty="0"/>
          </a:p>
          <a:p>
            <a:pPr>
              <a:lnSpc>
                <a:spcPct val="170000"/>
              </a:lnSpc>
            </a:pPr>
            <a:endParaRPr lang="nb-NO" dirty="0"/>
          </a:p>
          <a:p>
            <a:pPr>
              <a:lnSpc>
                <a:spcPct val="170000"/>
              </a:lnSpc>
            </a:pPr>
            <a:endParaRPr lang="nb-NO" dirty="0"/>
          </a:p>
          <a:p>
            <a:pPr>
              <a:lnSpc>
                <a:spcPct val="170000"/>
              </a:lnSpc>
            </a:pPr>
            <a:endParaRPr lang="nb-NO" dirty="0"/>
          </a:p>
          <a:p>
            <a:pPr>
              <a:lnSpc>
                <a:spcPct val="170000"/>
              </a:lnSpc>
            </a:pPr>
            <a:endParaRPr lang="nb-NO" dirty="0"/>
          </a:p>
          <a:p>
            <a:pPr>
              <a:lnSpc>
                <a:spcPct val="170000"/>
              </a:lnSpc>
            </a:pPr>
            <a:endParaRPr lang="nb-NO" dirty="0"/>
          </a:p>
          <a:p>
            <a:pPr marL="0" indent="0">
              <a:lnSpc>
                <a:spcPct val="170000"/>
              </a:lnSpc>
              <a:buNone/>
            </a:pPr>
            <a:r>
              <a:rPr lang="nb-NO" sz="3400" b="1" dirty="0"/>
              <a:t>Alle forslag til kandidater sendes skriftlig til:</a:t>
            </a:r>
          </a:p>
          <a:p>
            <a:pPr marL="0" indent="0">
              <a:lnSpc>
                <a:spcPct val="170000"/>
              </a:lnSpc>
              <a:buNone/>
            </a:pPr>
            <a:r>
              <a:rPr lang="nb-NO" sz="2900" dirty="0"/>
              <a:t>Politisk sekretariat: </a:t>
            </a:r>
            <a:r>
              <a:rPr lang="nb-NO" sz="2900" b="1" dirty="0">
                <a:hlinkClick r:id="rId3">
                  <a:extLst>
                    <a:ext uri="{A12FA001-AC4F-418D-AE19-62706E023703}">
                      <ahyp:hlinkClr xmlns:ahyp="http://schemas.microsoft.com/office/drawing/2018/hyperlinkcolor" val="tx"/>
                    </a:ext>
                  </a:extLst>
                </a:hlinkClick>
              </a:rPr>
              <a:t>sek@ringerike.kommune.no</a:t>
            </a:r>
            <a:r>
              <a:rPr lang="nb-NO" sz="2900" b="1" dirty="0"/>
              <a:t> </a:t>
            </a:r>
          </a:p>
          <a:p>
            <a:pPr marL="0" indent="0">
              <a:lnSpc>
                <a:spcPct val="170000"/>
              </a:lnSpc>
              <a:buNone/>
            </a:pPr>
            <a:r>
              <a:rPr lang="nb-NO" sz="2900" dirty="0"/>
              <a:t>                  Eller leveres: </a:t>
            </a:r>
          </a:p>
          <a:p>
            <a:pPr marL="0" indent="0">
              <a:lnSpc>
                <a:spcPct val="170000"/>
              </a:lnSpc>
              <a:buNone/>
            </a:pPr>
            <a:r>
              <a:rPr lang="nb-NO" sz="2900" dirty="0"/>
              <a:t>Rådhuset: Osloveien 1, 3511 Hønefoss</a:t>
            </a:r>
            <a:endParaRPr lang="nb-NO" sz="2900" b="1" dirty="0"/>
          </a:p>
        </p:txBody>
      </p:sp>
      <p:pic>
        <p:nvPicPr>
          <p:cNvPr id="5" name="Picture 2" descr="VALG 2019 - resultater og kandidater | Midtre Gauldal Kommune">
            <a:extLst>
              <a:ext uri="{FF2B5EF4-FFF2-40B4-BE49-F238E27FC236}">
                <a16:creationId xmlns:a16="http://schemas.microsoft.com/office/drawing/2014/main" id="{00A840B5-0BF5-4F94-B036-6B0E88FF7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8913" y="981075"/>
            <a:ext cx="3368882" cy="3368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48368"/>
      </p:ext>
    </p:extLst>
  </p:cSld>
  <p:clrMapOvr>
    <a:masterClrMapping/>
  </p:clrMapOvr>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Skrivebeskyttet]" id="{0078DAA2-BCB6-4665-A04F-5301758C54BF}" vid="{DB68D95E-4801-4857-9FA6-344C14664F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Valg av eldreråd – orientering om prosedyre</Template>
  <TotalTime>2379</TotalTime>
  <Words>1020</Words>
  <Application>Microsoft Office PowerPoint</Application>
  <PresentationFormat>Widescreen</PresentationFormat>
  <Paragraphs>108</Paragraphs>
  <Slides>10</Slides>
  <Notes>5</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10</vt:i4>
      </vt:variant>
    </vt:vector>
  </HeadingPairs>
  <TitlesOfParts>
    <vt:vector size="13" baseType="lpstr">
      <vt:lpstr>Arial</vt:lpstr>
      <vt:lpstr>Calibri</vt:lpstr>
      <vt:lpstr>Ringerike_PPTmal_16-9</vt:lpstr>
      <vt:lpstr>Valg av eldreråd – orientering om prosedyre</vt:lpstr>
      <vt:lpstr>Innhold</vt:lpstr>
      <vt:lpstr>Hva er et eldreråd?</vt:lpstr>
      <vt:lpstr>Hvem kan velges og hvordan skal eldrerådet være sammensatt? </vt:lpstr>
      <vt:lpstr>Hvilke saker jobber et eldreråd med?</vt:lpstr>
      <vt:lpstr>Prosessen – valg av nytt eldreråd</vt:lpstr>
      <vt:lpstr>Eksempel på hvordan vi kan nå ut til organisasjoner:</vt:lpstr>
      <vt:lpstr>PowerPoint-presentasjon</vt:lpstr>
      <vt:lpstr>Forslag til kandidater?</vt:lpstr>
      <vt:lpstr>PowerPoint-presentasjon</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Valg av eldreråd – orientering om prosedyre</dc:title>
  <dc:creator>Malin Børdalen Fjære</dc:creator>
  <cp:lastModifiedBy>Malin Børdalen Fjære</cp:lastModifiedBy>
  <cp:revision>65</cp:revision>
  <dcterms:created xsi:type="dcterms:W3CDTF">2023-05-03T06:43:29Z</dcterms:created>
  <dcterms:modified xsi:type="dcterms:W3CDTF">2023-05-25T08:33:12Z</dcterms:modified>
</cp:coreProperties>
</file>