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57" r:id="rId5"/>
    <p:sldId id="259" r:id="rId6"/>
    <p:sldId id="260" r:id="rId7"/>
    <p:sldId id="261" r:id="rId8"/>
    <p:sldId id="262" r:id="rId9"/>
    <p:sldId id="287" r:id="rId10"/>
    <p:sldId id="263" r:id="rId11"/>
    <p:sldId id="278" r:id="rId12"/>
    <p:sldId id="264" r:id="rId13"/>
    <p:sldId id="265" r:id="rId14"/>
    <p:sldId id="266" r:id="rId15"/>
    <p:sldId id="267" r:id="rId16"/>
    <p:sldId id="268" r:id="rId17"/>
    <p:sldId id="269" r:id="rId18"/>
    <p:sldId id="279" r:id="rId19"/>
    <p:sldId id="282" r:id="rId20"/>
    <p:sldId id="270" r:id="rId21"/>
    <p:sldId id="288" r:id="rId22"/>
    <p:sldId id="281" r:id="rId23"/>
    <p:sldId id="271" r:id="rId24"/>
    <p:sldId id="272" r:id="rId25"/>
    <p:sldId id="293" r:id="rId26"/>
    <p:sldId id="273" r:id="rId27"/>
    <p:sldId id="294" r:id="rId28"/>
    <p:sldId id="292" r:id="rId29"/>
    <p:sldId id="295" r:id="rId3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8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3D53313-B69D-4C9B-A3BB-525F4E081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759209-52EA-4E6B-9333-251000ECD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A31582-D781-4770-88F4-00C70FD3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7475131-5930-4817-AA3E-E53E7A7A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E08808F-0062-4B2C-9689-EDC0E396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86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7624C6-A19C-47F0-9901-CD57B471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0211F2B-DB4F-479E-AAAD-6A2A9A490F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A3B389-8CE5-4BB2-9C7F-616D39B88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5C13EC1-4DA4-49E6-A633-ED58A11FD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5695A9-0A2C-4704-949C-78BA0758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47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25DF51BB-EF67-4A4A-84F5-1AE0E2FD6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3F455DC-2131-4212-AB37-8C119B506A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0D1246F-5A06-4E06-A570-60F28DD8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B36B084-E2C5-4172-99AA-096BC7995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9858311-103D-4D22-A2D4-03A6FEE6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51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83B609-21A2-4DD4-9CA1-C7D7BDB61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A23FA1-A45E-4CD8-90DA-9EBEFF19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DFC7DFA-3DE6-4306-84B3-938F3C07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269D187-092F-4323-812F-D504A620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C07A441-A785-46D5-A22B-492729E38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3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1C29F9-6913-4373-9EEE-FB3CDAA19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8CC3A33-8963-4EF1-A92A-213CEE247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B4D6A2-BCE7-400D-8918-287D369C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9A76E9-06BE-4089-B5FA-6F2579F20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D39A2C-C24F-49E8-8184-25526626B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02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55DD48-FF89-468F-B2F7-9A0DFE264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1027A3E-5813-40E2-A189-CF91A917A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8A0B7F-FF90-4AF9-90FD-DD5168731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04D3C3-F389-485B-B2A9-D674421B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5DDCEB1-32AA-46C8-A497-9537AEB5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23EFB22-46DB-4447-9A6B-7014FBD9B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3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11AA9A-396F-424F-B5DF-F339C72F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AB8BC3-24E9-49F8-A8F6-ABFD4BBAA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CC8717-8D84-45A4-B12D-42475DDA7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228AE19-862E-4125-8D0B-76D6AB1B8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1D1DCEF-8353-41A4-8E5B-A79C5F18D2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01EA122-F9C5-42BE-BA7D-DE9352F3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8286CA6-8E8F-4293-9573-86C93CF63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8C5B184-9F35-4F8C-A79A-0F9C9729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2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83E341-C7BF-4A01-B1A4-EF34DCD6E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D8C49CA-442D-426B-8D7B-5480A65F0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81A3B25-627D-4138-A271-D2092CC03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9DB60D-A03F-48AD-8EBE-2D875823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3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91AF0BC-C105-471D-B951-F84AE8CE5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F9BAC70-96E0-4CBF-99F8-5ABA83FB1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274940-EFB9-4201-B56D-23EDC6D9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1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28F60-5060-4FC0-BEB9-639E9B43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0CD5955-88C1-407A-8CF9-440CF819C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F1AF1A-FE1F-4D56-B58B-5693DC013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ADEEF3F-4FA1-4B82-9516-A33BB8578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27CE935-ACDB-47C8-AAA8-0569BDEF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04B38D9-1BCE-42E2-A09D-51BC90CA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890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D35D53-0119-4E0F-92D1-F89B9E64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8919307-96E8-44D1-BC08-E0DE4534E4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CFA7262-E91D-493A-AC9F-ADA5AD7A6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5D3A0E2-3B6C-4063-A1FE-AD80985D2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8EB9609-3CDD-406E-8497-F81E18EF7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8B1A35D-2E00-4DFD-8282-A25CC12FB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34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7EC1834-840A-4756-8BDD-497B43D7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E5789BC-506C-45D5-A4DE-7E0C915E3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8576B6-9B7D-4F3A-BEE8-1943968EEA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E75D7-FA77-4B01-831E-F2ACB20DBF46}" type="datetimeFigureOut">
              <a:rPr lang="nb-NO" smtClean="0"/>
              <a:t>24.05.2023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583C5C9-CF30-49B7-927F-A0C631FA5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523A64B-8A22-4318-AAB5-BD38449AE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BC0DC-BF1E-45E8-8933-8A834AB064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321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738B54E4-220A-4108-A203-B89388D6E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34" y="671019"/>
            <a:ext cx="5849638" cy="438722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78DF313-8AC7-4C1B-80D6-573DDDA77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2670648"/>
            <a:ext cx="9144000" cy="2387600"/>
          </a:xfrm>
        </p:spPr>
        <p:txBody>
          <a:bodyPr>
            <a:normAutofit/>
          </a:bodyPr>
          <a:lstStyle/>
          <a:p>
            <a:r>
              <a:rPr lang="nb-NO" sz="4800" b="1" dirty="0">
                <a:solidFill>
                  <a:schemeClr val="bg1"/>
                </a:solidFill>
              </a:rPr>
              <a:t>Kulturstrategi</a:t>
            </a:r>
            <a:endParaRPr lang="nb-NO" sz="4800" b="1" i="1" dirty="0">
              <a:solidFill>
                <a:schemeClr val="bg1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45BF488-587E-4CD3-BF3D-AAA15BA96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565146"/>
            <a:ext cx="9110272" cy="1209682"/>
          </a:xfrm>
        </p:spPr>
        <p:txBody>
          <a:bodyPr>
            <a:normAutofit/>
          </a:bodyPr>
          <a:lstStyle/>
          <a:p>
            <a:pPr algn="r"/>
            <a:r>
              <a:rPr lang="nb-NO" b="1" dirty="0"/>
              <a:t>Eldrerådets konferanse </a:t>
            </a:r>
            <a:r>
              <a:rPr lang="nb-NO" dirty="0"/>
              <a:t>25.05.23</a:t>
            </a:r>
          </a:p>
          <a:p>
            <a:pPr algn="r"/>
            <a:r>
              <a:rPr lang="nb-NO" sz="1600" b="1" dirty="0"/>
              <a:t>Øyvind Norstrøm, </a:t>
            </a:r>
            <a:r>
              <a:rPr lang="nb-NO" sz="1600" dirty="0"/>
              <a:t>kultursjef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899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A97225-B364-4CEE-B231-8903B3D7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857" y="1627878"/>
            <a:ext cx="12192000" cy="3035554"/>
          </a:xfrm>
        </p:spPr>
        <p:txBody>
          <a:bodyPr>
            <a:noAutofit/>
          </a:bodyPr>
          <a:lstStyle/>
          <a:p>
            <a:pPr algn="l"/>
            <a:r>
              <a:rPr lang="nb-NO" sz="4200" b="1" dirty="0"/>
              <a:t>STRATEGIFELT 1 | </a:t>
            </a:r>
            <a:r>
              <a:rPr lang="nb-NO" sz="4200" b="1" i="1" dirty="0">
                <a:solidFill>
                  <a:srgbClr val="FF0000"/>
                </a:solidFill>
              </a:rPr>
              <a:t>Kultur for alle</a:t>
            </a:r>
            <a:br>
              <a:rPr lang="nb-NO" sz="4200" b="1" i="1" dirty="0">
                <a:solidFill>
                  <a:srgbClr val="FF0000"/>
                </a:solidFill>
              </a:rPr>
            </a:br>
            <a:br>
              <a:rPr lang="nb-NO" sz="4200" b="1" i="1" dirty="0">
                <a:solidFill>
                  <a:srgbClr val="FF0000"/>
                </a:solidFill>
              </a:rPr>
            </a:br>
            <a:r>
              <a:rPr lang="nb-NO" sz="4200" b="1" dirty="0"/>
              <a:t>STRATEGIFELT 2 | </a:t>
            </a:r>
            <a:r>
              <a:rPr lang="nb-NO" sz="4200" b="1" i="1" dirty="0">
                <a:solidFill>
                  <a:srgbClr val="0070C0"/>
                </a:solidFill>
              </a:rPr>
              <a:t>Kultur og verdiskaping</a:t>
            </a:r>
            <a:br>
              <a:rPr lang="nb-NO" sz="4200" b="1" i="1" dirty="0">
                <a:solidFill>
                  <a:srgbClr val="0070C0"/>
                </a:solidFill>
              </a:rPr>
            </a:br>
            <a:br>
              <a:rPr lang="nb-NO" sz="4200" b="1" i="1" dirty="0">
                <a:solidFill>
                  <a:srgbClr val="0070C0"/>
                </a:solidFill>
              </a:rPr>
            </a:br>
            <a:r>
              <a:rPr lang="nb-NO" sz="4200" b="1" dirty="0"/>
              <a:t>STRATEGIFELT 3 | </a:t>
            </a:r>
            <a:r>
              <a:rPr lang="nb-NO" sz="4200" b="1" i="1" dirty="0">
                <a:solidFill>
                  <a:srgbClr val="00B050"/>
                </a:solidFill>
              </a:rPr>
              <a:t>Kultur og stedsutvikling</a:t>
            </a:r>
          </a:p>
        </p:txBody>
      </p:sp>
    </p:spTree>
    <p:extLst>
      <p:ext uri="{BB962C8B-B14F-4D97-AF65-F5344CB8AC3E}">
        <p14:creationId xmlns:p14="http://schemas.microsoft.com/office/powerpoint/2010/main" val="3243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B6A2CB-EA20-4802-9BF3-630754973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/>
          <a:lstStyle/>
          <a:p>
            <a:r>
              <a:rPr lang="nb-NO" b="1" dirty="0"/>
              <a:t>STRATEGIFELT 1 | </a:t>
            </a:r>
            <a:r>
              <a:rPr lang="nb-NO" b="1" i="1" dirty="0">
                <a:solidFill>
                  <a:srgbClr val="FF0000"/>
                </a:solidFill>
              </a:rPr>
              <a:t>Kultur for alle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392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Biblioteket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833AA79-8D95-47BC-A7EF-B7A292827F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b-NO" sz="3200" b="1" i="1" dirty="0"/>
              <a:t>Vi vil:</a:t>
            </a:r>
            <a:r>
              <a:rPr lang="nb-NO" sz="3200" i="1" dirty="0"/>
              <a:t> </a:t>
            </a:r>
          </a:p>
          <a:p>
            <a:pPr fontAlgn="base"/>
            <a:r>
              <a:rPr lang="nb-NO" sz="3200" dirty="0"/>
              <a:t>styrke biblioteket som kommunens viktigste frie møteplass for demokrati, kunnskap og livslang læring</a:t>
            </a:r>
          </a:p>
          <a:p>
            <a:pPr fontAlgn="base"/>
            <a:r>
              <a:rPr lang="nb-NO" sz="3200" dirty="0"/>
              <a:t>gi biblioteket en sentral posisjon som attraksjonsfaktor i Hønefoss sentrum </a:t>
            </a:r>
          </a:p>
          <a:p>
            <a:pPr fontAlgn="base"/>
            <a:r>
              <a:rPr lang="nb-NO" sz="3200" dirty="0"/>
              <a:t>utvikle bibliotektilbud i tettstedene 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18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Kulturskolen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E3F6CD6-3C88-4E77-AAF2-3018013812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sz="3200" b="1" i="1" dirty="0"/>
              <a:t>Vi vil:</a:t>
            </a:r>
            <a:r>
              <a:rPr lang="nb-NO" sz="3200" i="1" dirty="0"/>
              <a:t> </a:t>
            </a:r>
          </a:p>
          <a:p>
            <a:pPr fontAlgn="base"/>
            <a:r>
              <a:rPr lang="nb-NO" sz="3200" dirty="0"/>
              <a:t>Utvikle kulturskolen som kulturpedagogisk kompetansesenter for </a:t>
            </a:r>
            <a:r>
              <a:rPr lang="nb-NO" sz="3200" u="sng" dirty="0"/>
              <a:t>alle</a:t>
            </a:r>
            <a:r>
              <a:rPr lang="nb-NO" sz="3200" dirty="0"/>
              <a:t> innbyggere i kommunen </a:t>
            </a:r>
          </a:p>
          <a:p>
            <a:pPr fontAlgn="base"/>
            <a:r>
              <a:rPr lang="nb-NO" sz="3200" dirty="0"/>
              <a:t>Utarbeide temaplan for Kulturskolen 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456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Frivillig kulturliv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9DB2D46F-543F-49A4-AF0D-86B2C455B6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nb-NO" sz="3600" b="1" i="1" dirty="0"/>
              <a:t>Vi vil:</a:t>
            </a:r>
            <a:r>
              <a:rPr lang="nb-NO" sz="3600" i="1" dirty="0"/>
              <a:t> </a:t>
            </a:r>
          </a:p>
          <a:p>
            <a:pPr fontAlgn="base"/>
            <a:r>
              <a:rPr lang="nb-NO" sz="3600" dirty="0"/>
              <a:t>tilrettelegge virkemidler for et inkluderende og mangfoldig kulturliv</a:t>
            </a:r>
          </a:p>
          <a:p>
            <a:pPr fontAlgn="base"/>
            <a:r>
              <a:rPr lang="nb-NO" sz="3600" dirty="0"/>
              <a:t>stimulere til at det lokale kulturlivet mottar økte sentrale overføringer</a:t>
            </a:r>
          </a:p>
          <a:p>
            <a:pPr fontAlgn="base"/>
            <a:r>
              <a:rPr lang="nb-NO" sz="3600" dirty="0"/>
              <a:t>stimulere til etablering av lag og foreninger som skaper økt bredde og kvalitet i kommunens kulturliv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78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Terskelfri kultur | </a:t>
            </a:r>
            <a:r>
              <a:rPr lang="nb-NO" sz="3600" dirty="0"/>
              <a:t>Tilgjengeliggjøring og inkludering</a:t>
            </a:r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C7E74412-02AB-4017-8A9F-2DCDE0BDE7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181600" cy="4351337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nb-NO" sz="3800" b="1" i="1" dirty="0"/>
              <a:t>Vi vil:</a:t>
            </a:r>
            <a:r>
              <a:rPr lang="nb-NO" sz="3800" i="1" dirty="0"/>
              <a:t> </a:t>
            </a:r>
          </a:p>
          <a:p>
            <a:pPr fontAlgn="base"/>
            <a:r>
              <a:rPr lang="nb-NO" sz="3800" dirty="0"/>
              <a:t>bidra til at alle innbyggere har relevante arenaer for opplevelser og utøvelse, som styrker både mestring og inkludering </a:t>
            </a:r>
          </a:p>
          <a:p>
            <a:pPr fontAlgn="base"/>
            <a:r>
              <a:rPr lang="nb-NO" sz="3800" dirty="0"/>
              <a:t>redusere økonomiske, sosiale og kulturelle barrierer som står i veien for å kunne oppleve kulturuttrykk og delta i kulturaktivitet 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686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Ung kultur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24537EB-B67A-4B41-8396-96D51FCFE4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5181600" cy="4351337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nb-NO" b="1" i="1" dirty="0"/>
              <a:t>Vi vil:</a:t>
            </a:r>
            <a:r>
              <a:rPr lang="nb-NO" i="1" dirty="0"/>
              <a:t> </a:t>
            </a:r>
          </a:p>
          <a:p>
            <a:pPr fontAlgn="base"/>
            <a:r>
              <a:rPr lang="nb-NO" dirty="0"/>
              <a:t>gi ungdom en reell mulighet til å utforme egne opplevelsestilbud og aktivitetsarenaer</a:t>
            </a:r>
          </a:p>
          <a:p>
            <a:pPr fontAlgn="base"/>
            <a:r>
              <a:rPr lang="nb-NO" dirty="0"/>
              <a:t>utarbeide en tverrsektoriell temaplan for fritidstilbud og ungdomskultur</a:t>
            </a:r>
          </a:p>
          <a:p>
            <a:pPr fontAlgn="base"/>
            <a:r>
              <a:rPr lang="nb-NO" dirty="0"/>
              <a:t>sikre at alle kommunalt finansierte fritidstilbud for barn og unge er reelle trygghetsfaktorer, og stimulerende opplevelses- og mestringsarenaer innenfor et bredt spekter av kulturell utfoldelse</a:t>
            </a:r>
          </a:p>
          <a:p>
            <a:pPr fontAlgn="base"/>
            <a:r>
              <a:rPr lang="nb-NO" dirty="0"/>
              <a:t>ta en ledende rolle for å utvikle en inkluderende regional ungdomskultur </a:t>
            </a:r>
          </a:p>
        </p:txBody>
      </p:sp>
    </p:spTree>
    <p:extLst>
      <p:ext uri="{BB962C8B-B14F-4D97-AF65-F5344CB8AC3E}">
        <p14:creationId xmlns:p14="http://schemas.microsoft.com/office/powerpoint/2010/main" val="41913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Seniorkultur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42376CB0-5850-484B-A159-C92FEE3159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b="1" dirty="0"/>
              <a:t>Vi vil:</a:t>
            </a:r>
            <a:r>
              <a:rPr lang="nb-NO" dirty="0"/>
              <a:t> </a:t>
            </a:r>
          </a:p>
          <a:p>
            <a:pPr fontAlgn="base"/>
            <a:r>
              <a:rPr lang="nb-NO" dirty="0"/>
              <a:t>sikre eldre stimulerende opplevelser og aktivitetstilbud innenfor et bredt spekter av kulturell utfoldelse, der de bor </a:t>
            </a:r>
          </a:p>
          <a:p>
            <a:pPr fontAlgn="base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346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B6A2CB-EA20-4802-9BF3-630754973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nb-NO" sz="5400" b="1" dirty="0"/>
              <a:t>STRATEGIFELT 2 | </a:t>
            </a:r>
            <a:r>
              <a:rPr lang="nb-NO" sz="5400" b="1" i="1" dirty="0">
                <a:solidFill>
                  <a:srgbClr val="0070C0"/>
                </a:solidFill>
              </a:rPr>
              <a:t>Kultur og verdiskaping</a:t>
            </a:r>
            <a:endParaRPr lang="nb-NO" sz="5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Kulturell og kreativ næring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1EA255-9A64-4AC9-A183-4DE7C9498C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nb-NO" b="1" dirty="0">
                <a:solidFill>
                  <a:srgbClr val="00B0F0"/>
                </a:solidFill>
              </a:rPr>
              <a:t>Kulturell næring</a:t>
            </a:r>
            <a:r>
              <a:rPr lang="nb-NO" dirty="0">
                <a:solidFill>
                  <a:srgbClr val="00B0F0"/>
                </a:solidFill>
              </a:rPr>
              <a:t> </a:t>
            </a:r>
          </a:p>
          <a:p>
            <a:pPr marL="0" indent="0" fontAlgn="base">
              <a:buNone/>
            </a:pPr>
            <a:r>
              <a:rPr lang="nb-NO" dirty="0"/>
              <a:t>omfatter kunstnerisk næringsvirksomhet knyttet til det å skape, produsere og utøve kulturelle uttrykk </a:t>
            </a:r>
          </a:p>
          <a:p>
            <a:pPr marL="0" indent="0" fontAlgn="base">
              <a:buNone/>
            </a:pPr>
            <a:endParaRPr lang="nb-NO" b="1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nb-NO" b="1" dirty="0">
                <a:solidFill>
                  <a:srgbClr val="FF0000"/>
                </a:solidFill>
              </a:rPr>
              <a:t>Kreativ næring</a:t>
            </a:r>
            <a:r>
              <a:rPr lang="nb-NO" dirty="0">
                <a:solidFill>
                  <a:srgbClr val="FF0000"/>
                </a:solidFill>
              </a:rPr>
              <a:t> </a:t>
            </a:r>
          </a:p>
          <a:p>
            <a:pPr marL="0" indent="0" fontAlgn="base">
              <a:buNone/>
            </a:pPr>
            <a:r>
              <a:rPr lang="nb-NO" dirty="0"/>
              <a:t>er næringsvirksomhet som bruker kulturelle utrykk som innsatsfaktor i virksomheten.  </a:t>
            </a:r>
          </a:p>
          <a:p>
            <a:pPr fontAlgn="base"/>
            <a:endParaRPr lang="nb-NO" dirty="0"/>
          </a:p>
          <a:p>
            <a:endParaRPr lang="nb-NO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5EFBF40-27AD-4421-951B-E434D3F98B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i="1" dirty="0"/>
              <a:t>Arkitektur</a:t>
            </a:r>
          </a:p>
          <a:p>
            <a:r>
              <a:rPr lang="nb-NO" i="1" dirty="0"/>
              <a:t>Aviser og magasiner</a:t>
            </a:r>
          </a:p>
          <a:p>
            <a:r>
              <a:rPr lang="nb-NO" i="1" dirty="0"/>
              <a:t>Bøker</a:t>
            </a:r>
          </a:p>
          <a:p>
            <a:r>
              <a:rPr lang="nb-NO" i="1" dirty="0"/>
              <a:t>Dataspill</a:t>
            </a:r>
          </a:p>
          <a:p>
            <a:r>
              <a:rPr lang="nb-NO" i="1" dirty="0"/>
              <a:t>Film</a:t>
            </a:r>
          </a:p>
          <a:p>
            <a:r>
              <a:rPr lang="nb-NO" i="1" dirty="0"/>
              <a:t>Musikk</a:t>
            </a:r>
          </a:p>
          <a:p>
            <a:r>
              <a:rPr lang="nb-NO" i="1" dirty="0"/>
              <a:t>Reklame og </a:t>
            </a:r>
            <a:r>
              <a:rPr lang="nb-NO" i="1" dirty="0" err="1"/>
              <a:t>events</a:t>
            </a:r>
            <a:endParaRPr lang="nb-NO" i="1" dirty="0"/>
          </a:p>
          <a:p>
            <a:r>
              <a:rPr lang="nb-NO" i="1" dirty="0"/>
              <a:t>Radio og TV</a:t>
            </a:r>
          </a:p>
          <a:p>
            <a:r>
              <a:rPr lang="nb-NO" i="1" dirty="0"/>
              <a:t>Scenekunst, orkester, opera og ballett/dans</a:t>
            </a:r>
          </a:p>
          <a:p>
            <a:r>
              <a:rPr lang="nb-NO" i="1" dirty="0"/>
              <a:t>Kunst, design/mote, museum og kulturarv.  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081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335C94-46D5-48FD-BD50-1BD1697E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Avgrensninger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B898D2-CF93-40EF-B87D-D26BFECC0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rgbClr val="00B0F0"/>
                </a:solidFill>
              </a:rPr>
              <a:t>YTRINGSKULTUR</a:t>
            </a:r>
          </a:p>
          <a:p>
            <a:r>
              <a:rPr lang="nb-NO" dirty="0"/>
              <a:t>Formidling, vern og videreføring av materiell og immateriell kulturarv. Dette omfatter museum arkiv og bibliotek og kulturvern </a:t>
            </a:r>
          </a:p>
          <a:p>
            <a:r>
              <a:rPr lang="nb-NO" dirty="0"/>
              <a:t>Kunstneriske virksomheter. Dette omfatter produksjon og utøvelse av musikk, scenekunst, litteratur, visuelle kunstarter og film, tv, video og dataspill.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i="1" dirty="0"/>
              <a:t>Enger-utvalget, 2014</a:t>
            </a:r>
          </a:p>
        </p:txBody>
      </p:sp>
    </p:spTree>
    <p:extLst>
      <p:ext uri="{BB962C8B-B14F-4D97-AF65-F5344CB8AC3E}">
        <p14:creationId xmlns:p14="http://schemas.microsoft.com/office/powerpoint/2010/main" val="132762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Kulturell og kreativ næring 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nb-NO" sz="5000" b="1" i="1" dirty="0"/>
              <a:t>Vi vil:</a:t>
            </a:r>
            <a:r>
              <a:rPr lang="nb-NO" sz="5000" i="1" dirty="0"/>
              <a:t> </a:t>
            </a:r>
          </a:p>
          <a:p>
            <a:pPr fontAlgn="base"/>
            <a:r>
              <a:rPr lang="nb-NO" sz="5100" dirty="0"/>
              <a:t>samarbeide med privat og frivillig kultursektor om gode plattformer for samhandling, informasjon og markedsføring </a:t>
            </a:r>
          </a:p>
          <a:p>
            <a:pPr fontAlgn="base"/>
            <a:r>
              <a:rPr lang="nb-NO" sz="5100" dirty="0"/>
              <a:t>bidra til å utvikle nettverk- og klyngesamarbeid for kulturell og kreativ næring </a:t>
            </a:r>
          </a:p>
          <a:p>
            <a:pPr fontAlgn="base"/>
            <a:r>
              <a:rPr lang="nb-NO" sz="5100" dirty="0"/>
              <a:t>arbeide for å styrke det praktisk-estetiske fagtilbudet i våre videregående skoler</a:t>
            </a:r>
            <a:r>
              <a:rPr lang="nb-NO" sz="5100" b="1" dirty="0"/>
              <a:t> </a:t>
            </a:r>
            <a:r>
              <a:rPr lang="nb-NO" sz="5100" dirty="0"/>
              <a:t> </a:t>
            </a:r>
          </a:p>
          <a:p>
            <a:pPr fontAlgn="base"/>
            <a:r>
              <a:rPr lang="nb-NO" sz="5100" dirty="0"/>
              <a:t>stimulere til økt sentral finansiering av kulturell og kreativ næring 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5F3ED940-5A38-409D-807A-B9519671A3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5"/>
          <a:stretch/>
        </p:blipFill>
        <p:spPr>
          <a:xfrm>
            <a:off x="838199" y="1825625"/>
            <a:ext cx="4956313" cy="4351338"/>
          </a:xfrm>
        </p:spPr>
      </p:pic>
    </p:spTree>
    <p:extLst>
      <p:ext uri="{BB962C8B-B14F-4D97-AF65-F5344CB8AC3E}">
        <p14:creationId xmlns:p14="http://schemas.microsoft.com/office/powerpoint/2010/main" val="391394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Profesjonell kultur 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b-NO" b="1" i="1" dirty="0"/>
              <a:t>Vi vil:</a:t>
            </a:r>
            <a:r>
              <a:rPr lang="nb-NO" i="1" dirty="0"/>
              <a:t> </a:t>
            </a:r>
          </a:p>
          <a:p>
            <a:pPr fontAlgn="base"/>
            <a:r>
              <a:rPr lang="nb-NO" dirty="0"/>
              <a:t>øke publikums tilgang til et mangfoldig tilbud av profesjonelle kulturuttrykk </a:t>
            </a:r>
          </a:p>
          <a:p>
            <a:pPr fontAlgn="base"/>
            <a:r>
              <a:rPr lang="nb-NO" dirty="0"/>
              <a:t>sikre alle barn og unge et profesjonelt kulturtilbud via Den Kulturelle Skolesekken (DKS)</a:t>
            </a:r>
          </a:p>
          <a:p>
            <a:pPr fontAlgn="base"/>
            <a:r>
              <a:rPr lang="nb-NO" dirty="0"/>
              <a:t>bidra til at </a:t>
            </a:r>
            <a:r>
              <a:rPr lang="nb-NO" i="1" dirty="0"/>
              <a:t>Alles Kulturhus </a:t>
            </a:r>
            <a:r>
              <a:rPr lang="nb-NO" dirty="0"/>
              <a:t>utvikles til en fullverdig produksjons- og framføringsarena for et bredt spekter av profesjonell musikk og scenekunst </a:t>
            </a:r>
          </a:p>
          <a:p>
            <a:pPr fontAlgn="base"/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297E8EAB-4327-4663-9454-21A90400B7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2" r="15292"/>
          <a:stretch/>
        </p:blipFill>
        <p:spPr>
          <a:xfrm>
            <a:off x="877986" y="1825625"/>
            <a:ext cx="4766210" cy="4351338"/>
          </a:xfrm>
        </p:spPr>
      </p:pic>
    </p:spTree>
    <p:extLst>
      <p:ext uri="{BB962C8B-B14F-4D97-AF65-F5344CB8AC3E}">
        <p14:creationId xmlns:p14="http://schemas.microsoft.com/office/powerpoint/2010/main" val="404845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B6A2CB-EA20-4802-9BF3-630754973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nb-NO" sz="4400" b="1" dirty="0"/>
              <a:t>STRATEGIFELT 3 | </a:t>
            </a:r>
            <a:r>
              <a:rPr lang="nb-NO" sz="4400" b="1" i="1" dirty="0">
                <a:solidFill>
                  <a:srgbClr val="00B050"/>
                </a:solidFill>
              </a:rPr>
              <a:t>Kultur og stedsutvikling</a:t>
            </a:r>
            <a:endParaRPr lang="nb-NO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Hønefoss – Kulturelt regionsenter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77031EF-F645-4CF4-842C-A87612AF44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 fontAlgn="base">
              <a:buNone/>
            </a:pPr>
            <a:r>
              <a:rPr lang="nb-NO" sz="5000" b="1" i="1" dirty="0"/>
              <a:t>Vi vil:</a:t>
            </a:r>
            <a:r>
              <a:rPr lang="nb-NO" sz="5000" i="1" dirty="0"/>
              <a:t> </a:t>
            </a:r>
          </a:p>
          <a:p>
            <a:pPr fontAlgn="base"/>
            <a:r>
              <a:rPr lang="nb-NO" sz="5000" dirty="0"/>
              <a:t>bruke kultur aktivt for å styrke Hønefoss som regionsenter i Ringeriksregionen</a:t>
            </a:r>
          </a:p>
          <a:p>
            <a:pPr fontAlgn="base"/>
            <a:r>
              <a:rPr lang="nb-NO" sz="5000" dirty="0"/>
              <a:t>tilrettelegge Hønefoss som regional </a:t>
            </a:r>
            <a:r>
              <a:rPr lang="nb-NO" sz="5000" dirty="0" err="1"/>
              <a:t>arrangementsby</a:t>
            </a:r>
            <a:r>
              <a:rPr lang="nb-NO" sz="5000" dirty="0"/>
              <a:t> av høy kvalitet, gjennom arenautvikling, publikumsutvikling og kulturell infrastruktur </a:t>
            </a:r>
          </a:p>
          <a:p>
            <a:pPr fontAlgn="base"/>
            <a:r>
              <a:rPr lang="nb-NO" sz="5000" dirty="0"/>
              <a:t>styrke lokal verdiskaping ved å koble byens kulturliv, næringsliv og reiseliv</a:t>
            </a:r>
          </a:p>
          <a:p>
            <a:pPr fontAlgn="base"/>
            <a:r>
              <a:rPr lang="nb-NO" sz="5000" dirty="0"/>
              <a:t>bidra aktivt til at Hønefoss blir blant Norges mest attraktive og levende studentbyer </a:t>
            </a:r>
          </a:p>
          <a:p>
            <a:pPr fontAlgn="base"/>
            <a:r>
              <a:rPr lang="nb-NO" sz="5000" dirty="0"/>
              <a:t>jobbe for at Hønefoss er vertskap for minst én festival av nasjonal/internasjonal betydning </a:t>
            </a:r>
          </a:p>
          <a:p>
            <a:pPr fontAlgn="base"/>
            <a:r>
              <a:rPr lang="nb-NO" sz="5000" dirty="0"/>
              <a:t>forsterke og utvikle Hønefoss sin posisjon som humor-byen i Norge 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369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Kulturarenaer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CC38CA6-5781-4D3D-BE27-BB4EE1E672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nb-NO" sz="2000" b="1" i="1" dirty="0"/>
              <a:t>Vi vil:</a:t>
            </a:r>
            <a:r>
              <a:rPr lang="nb-NO" sz="2000" i="1" dirty="0"/>
              <a:t> </a:t>
            </a:r>
          </a:p>
          <a:p>
            <a:pPr fontAlgn="base"/>
            <a:r>
              <a:rPr lang="nb-NO" sz="2000" dirty="0"/>
              <a:t>utøve aktivt eierskap i </a:t>
            </a:r>
            <a:r>
              <a:rPr lang="nb-NO" sz="2000" i="1" dirty="0"/>
              <a:t>Alles Kulturhus</a:t>
            </a:r>
            <a:r>
              <a:rPr lang="nb-NO" sz="2000" dirty="0"/>
              <a:t>, og videreutvikle kulturhuset til øvings-, produksjon- og framføringsarena for hele regionens kulturliv</a:t>
            </a:r>
          </a:p>
          <a:p>
            <a:pPr fontAlgn="base"/>
            <a:r>
              <a:rPr lang="nb-NO" sz="2000" dirty="0"/>
              <a:t>være en tilrettelegger for kulturlivet, og bistå aktivt i at arrangementer kan gjennomføres i hele kommunen</a:t>
            </a:r>
          </a:p>
          <a:p>
            <a:pPr fontAlgn="base"/>
            <a:r>
              <a:rPr lang="nb-NO" sz="2000" dirty="0"/>
              <a:t>videreutvikle </a:t>
            </a:r>
            <a:r>
              <a:rPr lang="nb-NO" sz="2000" i="1" dirty="0"/>
              <a:t>Frivillighetens Hus </a:t>
            </a:r>
            <a:r>
              <a:rPr lang="nb-NO" sz="2000" dirty="0"/>
              <a:t>som et kraftsentrum for frivillighet i nasjonal målestokk </a:t>
            </a:r>
          </a:p>
          <a:p>
            <a:pPr fontAlgn="base"/>
            <a:r>
              <a:rPr lang="nb-NO" sz="2000" dirty="0"/>
              <a:t>sikre alle tettsteder i kommunen funksjonelle og tidsmessige sambruksarenaer for alle typer av kulturell aktivitet</a:t>
            </a:r>
          </a:p>
        </p:txBody>
      </p:sp>
    </p:spTree>
    <p:extLst>
      <p:ext uri="{BB962C8B-B14F-4D97-AF65-F5344CB8AC3E}">
        <p14:creationId xmlns:p14="http://schemas.microsoft.com/office/powerpoint/2010/main" val="231162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Kulturarenaer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CC38CA6-5781-4D3D-BE27-BB4EE1E672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nb-NO" sz="2000" b="1" i="1" dirty="0"/>
              <a:t>Vi vil:</a:t>
            </a:r>
            <a:r>
              <a:rPr lang="nb-NO" sz="2000" i="1" dirty="0"/>
              <a:t> </a:t>
            </a:r>
          </a:p>
          <a:p>
            <a:pPr fontAlgn="base"/>
            <a:r>
              <a:rPr lang="nb-NO" sz="2000" dirty="0"/>
              <a:t>sikre at kulturens behov kartlegges tidlig i alle planprosesser for offentlige funksjonsbygg</a:t>
            </a:r>
          </a:p>
          <a:p>
            <a:pPr fontAlgn="base"/>
            <a:r>
              <a:rPr lang="nb-NO" sz="2000" dirty="0"/>
              <a:t>utvikle en helhetlig politikk for foreningsdrevne kulturbygg</a:t>
            </a:r>
          </a:p>
          <a:p>
            <a:pPr fontAlgn="base"/>
            <a:r>
              <a:rPr lang="nb-NO" sz="2000" dirty="0"/>
              <a:t>jobbe for at alle tettsteder i kommunen har minst en festival av lokal/regional betydning </a:t>
            </a:r>
          </a:p>
        </p:txBody>
      </p:sp>
    </p:spTree>
    <p:extLst>
      <p:ext uri="{BB962C8B-B14F-4D97-AF65-F5344CB8AC3E}">
        <p14:creationId xmlns:p14="http://schemas.microsoft.com/office/powerpoint/2010/main" val="237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Kulturarv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F73926E-7A8A-4D16-BF28-9774EA4528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1" y="1825625"/>
            <a:ext cx="4293704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b-NO" b="1" i="1" dirty="0"/>
              <a:t>Vi vil:</a:t>
            </a:r>
            <a:r>
              <a:rPr lang="nb-NO" i="1" dirty="0"/>
              <a:t> </a:t>
            </a:r>
          </a:p>
          <a:p>
            <a:pPr fontAlgn="base"/>
            <a:r>
              <a:rPr lang="nb-NO" dirty="0"/>
              <a:t>formidle og synliggjøre Hønefoss og Ringerikes historie, kulturarv og kulturmiljøer</a:t>
            </a:r>
          </a:p>
          <a:p>
            <a:pPr fontAlgn="base"/>
            <a:r>
              <a:rPr lang="nb-NO" dirty="0"/>
              <a:t>bidra til videreutvikling av våre konsoliderte museumsinstitusjoner Ringerikes museum og Veien kulturminnepark </a:t>
            </a:r>
          </a:p>
          <a:p>
            <a:pPr fontAlgn="base"/>
            <a:r>
              <a:rPr lang="nb-NO" dirty="0"/>
              <a:t>samarbeide aktivt og formelt med private museum og kulturminne-miljøer i kommunen</a:t>
            </a:r>
          </a:p>
        </p:txBody>
      </p:sp>
    </p:spTree>
    <p:extLst>
      <p:ext uri="{BB962C8B-B14F-4D97-AF65-F5344CB8AC3E}">
        <p14:creationId xmlns:p14="http://schemas.microsoft.com/office/powerpoint/2010/main" val="32820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4B1975-D414-4F3F-B57A-C5F11DB34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Kulturarv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F73926E-7A8A-4D16-BF28-9774EA4528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61" y="1825625"/>
            <a:ext cx="4293704" cy="4351338"/>
          </a:xfr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0AA8460-13B8-44C5-B93A-DFA17E51C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nb-NO" b="1" i="1" dirty="0"/>
              <a:t>Vi vil:</a:t>
            </a:r>
            <a:r>
              <a:rPr lang="nb-NO" i="1" dirty="0"/>
              <a:t> </a:t>
            </a:r>
          </a:p>
          <a:p>
            <a:pPr fontAlgn="base"/>
            <a:r>
              <a:rPr lang="nb-NO" dirty="0"/>
              <a:t>støtte opp om Kistefos-muséet, som et museum og kunstinstitusjon av både regional, nasjonal og internasjonal betydning. </a:t>
            </a:r>
          </a:p>
          <a:p>
            <a:pPr fontAlgn="base"/>
            <a:r>
              <a:rPr lang="nb-NO" dirty="0"/>
              <a:t>bidra aktivt til at barn og unge får oppleve kunst og kulturarv gjennom museer og bibliotek, skole og barnehage </a:t>
            </a:r>
          </a:p>
          <a:p>
            <a:pPr fontAlgn="base"/>
            <a:r>
              <a:rPr lang="nb-NO" dirty="0"/>
              <a:t>arbeide for etableringen av et bymuseum for Hønefoss </a:t>
            </a:r>
          </a:p>
          <a:p>
            <a:pPr fontAlgn="base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647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78DF313-8AC7-4C1B-80D6-573DDDA77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4791" y="1678954"/>
            <a:ext cx="9144000" cy="2387600"/>
          </a:xfrm>
        </p:spPr>
        <p:txBody>
          <a:bodyPr>
            <a:normAutofit/>
          </a:bodyPr>
          <a:lstStyle/>
          <a:p>
            <a:r>
              <a:rPr lang="nb-NO" sz="4000" b="1" dirty="0"/>
              <a:t>Takk</a:t>
            </a:r>
          </a:p>
        </p:txBody>
      </p:sp>
    </p:spTree>
    <p:extLst>
      <p:ext uri="{BB962C8B-B14F-4D97-AF65-F5344CB8AC3E}">
        <p14:creationId xmlns:p14="http://schemas.microsoft.com/office/powerpoint/2010/main" val="203388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8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335C94-46D5-48FD-BD50-1BD1697E7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Avgrensninger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3B898D2-CF93-40EF-B87D-D26BFECC0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rgbClr val="00B0F0"/>
                </a:solidFill>
              </a:rPr>
              <a:t>YTRINGSKULTUR</a:t>
            </a:r>
          </a:p>
          <a:p>
            <a:pPr marL="0" indent="0">
              <a:buNone/>
            </a:pPr>
            <a:endParaRPr lang="nb-NO" b="1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r>
              <a:rPr lang="nb-NO" i="1" dirty="0">
                <a:solidFill>
                  <a:srgbClr val="FF0000"/>
                </a:solidFill>
              </a:rPr>
              <a:t>Ikke: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FRIVILLIGHET | </a:t>
            </a:r>
            <a:r>
              <a:rPr lang="nb-NO" dirty="0">
                <a:solidFill>
                  <a:srgbClr val="FF0000"/>
                </a:solidFill>
              </a:rPr>
              <a:t>vedtatt frivilligstrategi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IDRETT | </a:t>
            </a:r>
            <a:r>
              <a:rPr lang="nb-NO" dirty="0">
                <a:solidFill>
                  <a:srgbClr val="FF0000"/>
                </a:solidFill>
              </a:rPr>
              <a:t>egen kommunedelplan</a:t>
            </a:r>
          </a:p>
          <a:p>
            <a:pPr marL="0" indent="0">
              <a:buNone/>
            </a:pPr>
            <a:r>
              <a:rPr lang="nb-NO" b="1" dirty="0">
                <a:solidFill>
                  <a:srgbClr val="FF0000"/>
                </a:solidFill>
              </a:rPr>
              <a:t>BILLEDKUNST OG SKULPTUR | </a:t>
            </a:r>
            <a:r>
              <a:rPr lang="nb-NO" dirty="0">
                <a:solidFill>
                  <a:srgbClr val="FF0000"/>
                </a:solidFill>
              </a:rPr>
              <a:t>kommende kunststrategi</a:t>
            </a:r>
          </a:p>
        </p:txBody>
      </p:sp>
    </p:spTree>
    <p:extLst>
      <p:ext uri="{BB962C8B-B14F-4D97-AF65-F5344CB8AC3E}">
        <p14:creationId xmlns:p14="http://schemas.microsoft.com/office/powerpoint/2010/main" val="7807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FE524D-8B11-4827-8268-190633AF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«Kulturens </a:t>
            </a:r>
            <a:br>
              <a:rPr lang="nb-NO" dirty="0"/>
            </a:br>
            <a:r>
              <a:rPr lang="nb-NO" dirty="0"/>
              <a:t>kretsløp»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7C2612-1CF0-467E-8CF3-8090E94C3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251" y="679731"/>
            <a:ext cx="6598628" cy="581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64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132BF-7ECF-4CD8-8C6C-FFDC939F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for kulturpolitikken i Ringerike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0785CB3-9141-4E4E-AB35-C41A3D2B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567689"/>
              </p:ext>
            </p:extLst>
          </p:nvPr>
        </p:nvGraphicFramePr>
        <p:xfrm>
          <a:off x="339865" y="1986981"/>
          <a:ext cx="11523059" cy="2560484"/>
        </p:xfrm>
        <a:graphic>
          <a:graphicData uri="http://schemas.openxmlformats.org/drawingml/2006/table">
            <a:tbl>
              <a:tblPr/>
              <a:tblGrid>
                <a:gridCol w="11523059">
                  <a:extLst>
                    <a:ext uri="{9D8B030D-6E8A-4147-A177-3AD203B41FA5}">
                      <a16:colId xmlns:a16="http://schemas.microsoft.com/office/drawing/2014/main" val="2397414384"/>
                    </a:ext>
                  </a:extLst>
                </a:gridCol>
              </a:tblGrid>
              <a:tr h="939726">
                <a:tc>
                  <a:txBody>
                    <a:bodyPr/>
                    <a:lstStyle/>
                    <a:p>
                      <a:pPr fontAlgn="t"/>
                      <a:endParaRPr lang="nb-NO" sz="60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4000" b="1" i="1" dirty="0">
                          <a:effectLst/>
                          <a:latin typeface="Calibri" panose="020F0502020204030204" pitchFamily="34" charset="0"/>
                        </a:rPr>
                        <a:t>SKAPE</a:t>
                      </a:r>
                      <a:r>
                        <a:rPr lang="nb-NO" sz="2800" b="1" i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2000" b="1" i="0" dirty="0">
                          <a:effectLst/>
                          <a:latin typeface="Calibri" panose="020F0502020204030204" pitchFamily="34" charset="0"/>
                        </a:rPr>
                        <a:t>| KULTUREN VÅR SKAL FREMME YTRINGSFRIHET, SKAPERKRAFT OG DEMOKRATI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Ringerike kommune skal:  </a:t>
                      </a:r>
                      <a:endParaRPr lang="nb-NO" sz="3200" b="0" i="0" dirty="0">
                        <a:effectLst/>
                        <a:latin typeface="+mn-lt"/>
                      </a:endParaRP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utvikle Hønefoss som kulturby og regionhovedstad i Ringeriksregionen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drive folkebibliotek som uavhengige møteplasser og arenaer for offentlig samtale og debatt 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legge til rette for mer og bedre samarbeid på tvers av tjeneste- og fagområder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jobbe etter prinsipper om kontinuerlig kvalitetsforbedring 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sørge for at kulturlivet har forutsigbare utviklingskår</a:t>
                      </a:r>
                      <a:r>
                        <a:rPr lang="nb-NO" sz="2000" b="0" i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nb-NO" sz="20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643" marR="30643" marT="15322" marB="15322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335576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269E10C3-E0B2-4F8B-90D1-FADF0770C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626" y="72830"/>
            <a:ext cx="2104138" cy="18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F4B68F56-F71C-4761-83A3-635B5613F201}"/>
              </a:ext>
            </a:extLst>
          </p:cNvPr>
          <p:cNvSpPr/>
          <p:nvPr/>
        </p:nvSpPr>
        <p:spPr>
          <a:xfrm>
            <a:off x="10054354" y="68832"/>
            <a:ext cx="888775" cy="178829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A98FE9B-7C1D-4BB2-84B1-BB681F3F107E}"/>
              </a:ext>
            </a:extLst>
          </p:cNvPr>
          <p:cNvSpPr/>
          <p:nvPr/>
        </p:nvSpPr>
        <p:spPr>
          <a:xfrm>
            <a:off x="10943129" y="962977"/>
            <a:ext cx="888775" cy="89414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31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132BF-7ECF-4CD8-8C6C-FFDC939F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for kulturpolitikken i Ringerike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0785CB3-9141-4E4E-AB35-C41A3D2B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76697"/>
              </p:ext>
            </p:extLst>
          </p:nvPr>
        </p:nvGraphicFramePr>
        <p:xfrm>
          <a:off x="339865" y="1999604"/>
          <a:ext cx="11514967" cy="3779684"/>
        </p:xfrm>
        <a:graphic>
          <a:graphicData uri="http://schemas.openxmlformats.org/drawingml/2006/table">
            <a:tbl>
              <a:tblPr/>
              <a:tblGrid>
                <a:gridCol w="11514967">
                  <a:extLst>
                    <a:ext uri="{9D8B030D-6E8A-4147-A177-3AD203B41FA5}">
                      <a16:colId xmlns:a16="http://schemas.microsoft.com/office/drawing/2014/main" val="2397414384"/>
                    </a:ext>
                  </a:extLst>
                </a:gridCol>
              </a:tblGrid>
              <a:tr h="1001012">
                <a:tc>
                  <a:txBody>
                    <a:bodyPr/>
                    <a:lstStyle/>
                    <a:p>
                      <a:pPr fontAlgn="t"/>
                      <a:endParaRPr lang="nb-NO" sz="300" dirty="0">
                        <a:effectLst/>
                      </a:endParaRPr>
                    </a:p>
                    <a:p>
                      <a:pPr algn="l" rtl="0" fontAlgn="base"/>
                      <a:endParaRPr lang="nb-NO" sz="300" b="1" i="1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ase"/>
                      <a:r>
                        <a:rPr lang="nb-NO" sz="4000" b="1" i="1" dirty="0">
                          <a:effectLst/>
                          <a:latin typeface="Calibri" panose="020F0502020204030204" pitchFamily="34" charset="0"/>
                        </a:rPr>
                        <a:t>UTØVE</a:t>
                      </a:r>
                      <a:r>
                        <a:rPr lang="nb-NO" sz="2800" b="1" i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2000" b="1" i="0" dirty="0">
                          <a:effectLst/>
                          <a:latin typeface="Calibri" panose="020F0502020204030204" pitchFamily="34" charset="0"/>
                        </a:rPr>
                        <a:t>| KULTUREN VÅR SKAL BIDRA TIL KOMPETANSE OG VERDISKAPING 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Ringerike kommune skal: </a:t>
                      </a:r>
                      <a:endParaRPr lang="nb-NO" sz="3200" b="0" i="0" dirty="0">
                        <a:effectLst/>
                        <a:latin typeface="+mn-lt"/>
                      </a:endParaRP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legge til rette for kulturell lek og læring hele livet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tilrettelegge for at barn og unge utvikler innovative ferdigheter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ha et kulturskoletilbud til barn og unge, organisert i tilknytting til skoleverket og kulturlivet ellers </a:t>
                      </a:r>
                      <a:r>
                        <a:rPr lang="nb-NO" sz="2000" b="0" i="1" dirty="0">
                          <a:effectLst/>
                          <a:latin typeface="Calibri" panose="020F0502020204030204" pitchFamily="34" charset="0"/>
                        </a:rPr>
                        <a:t>(Opplæringsloven)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bidra til at fylkeskommunen har utdanningsvalg i kommunen som tilfredsstiller behovet lokalt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satse på unge talenter for å bygge framtidas fagmiljøer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gi personer, organisasjoner og institusjoner tilgang til informasjon om ordninger med økonomisk støtte og om andre virkemiddel og tiltak </a:t>
                      </a:r>
                      <a:r>
                        <a:rPr lang="nb-NO" sz="2000" b="0" i="1" dirty="0">
                          <a:effectLst/>
                          <a:latin typeface="Calibri" panose="020F0502020204030204" pitchFamily="34" charset="0"/>
                        </a:rPr>
                        <a:t>(Kulturloven)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tilrettelegge for fritidsaktiviteter i byen og tettstedene og stimulere til mer bredde ved behov</a:t>
                      </a:r>
                    </a:p>
                  </a:txBody>
                  <a:tcPr marL="30643" marR="30643" marT="15322" marB="15322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62662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3DF53E38-5A7C-4235-88CD-D63BDB8C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626" y="72830"/>
            <a:ext cx="2104138" cy="18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1E1B7CF-26E7-4857-9588-426E3F75ACBF}"/>
              </a:ext>
            </a:extLst>
          </p:cNvPr>
          <p:cNvSpPr/>
          <p:nvPr/>
        </p:nvSpPr>
        <p:spPr>
          <a:xfrm>
            <a:off x="10054354" y="68832"/>
            <a:ext cx="888775" cy="178829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32CCF96-8A82-4412-9E1A-362271CC7854}"/>
              </a:ext>
            </a:extLst>
          </p:cNvPr>
          <p:cNvSpPr/>
          <p:nvPr/>
        </p:nvSpPr>
        <p:spPr>
          <a:xfrm>
            <a:off x="10966057" y="105223"/>
            <a:ext cx="888775" cy="89414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20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132BF-7ECF-4CD8-8C6C-FFDC939F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for kulturpolitikken i Ringerike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0785CB3-9141-4E4E-AB35-C41A3D2B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623184"/>
              </p:ext>
            </p:extLst>
          </p:nvPr>
        </p:nvGraphicFramePr>
        <p:xfrm>
          <a:off x="331773" y="1990018"/>
          <a:ext cx="11514967" cy="3779684"/>
        </p:xfrm>
        <a:graphic>
          <a:graphicData uri="http://schemas.openxmlformats.org/drawingml/2006/table">
            <a:tbl>
              <a:tblPr/>
              <a:tblGrid>
                <a:gridCol w="11514967">
                  <a:extLst>
                    <a:ext uri="{9D8B030D-6E8A-4147-A177-3AD203B41FA5}">
                      <a16:colId xmlns:a16="http://schemas.microsoft.com/office/drawing/2014/main" val="2397414384"/>
                    </a:ext>
                  </a:extLst>
                </a:gridCol>
              </a:tblGrid>
              <a:tr h="1069537">
                <a:tc>
                  <a:txBody>
                    <a:bodyPr/>
                    <a:lstStyle/>
                    <a:p>
                      <a:pPr fontAlgn="t"/>
                      <a:endParaRPr lang="nb-NO" sz="60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4000" b="1" i="1" dirty="0">
                          <a:effectLst/>
                          <a:latin typeface="Calibri" panose="020F0502020204030204" pitchFamily="34" charset="0"/>
                        </a:rPr>
                        <a:t>OPPLEVE</a:t>
                      </a:r>
                      <a:r>
                        <a:rPr lang="nb-NO" sz="2800" b="0" i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| </a:t>
                      </a:r>
                      <a:r>
                        <a:rPr lang="nb-NO" sz="2000" b="1" i="0" dirty="0">
                          <a:effectLst/>
                          <a:latin typeface="Calibri" panose="020F0502020204030204" pitchFamily="34" charset="0"/>
                        </a:rPr>
                        <a:t>KULTUREN VÅR ER FORUTSETNINGEN FOR LEVENDE OG ATTRAKTIVE BOMILJØER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Ringerike kommune skal: </a:t>
                      </a:r>
                      <a:endParaRPr lang="nb-NO" sz="3200" b="0" i="0" dirty="0">
                        <a:effectLst/>
                        <a:latin typeface="+mn-lt"/>
                      </a:endParaRP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styrke utviklingen i Hønefoss, Heradsbygda, </a:t>
                      </a:r>
                      <a:r>
                        <a:rPr lang="nb-NO" sz="2000" b="0" i="0" dirty="0" err="1">
                          <a:effectLst/>
                          <a:latin typeface="Calibri" panose="020F0502020204030204" pitchFamily="34" charset="0"/>
                        </a:rPr>
                        <a:t>Haugsbygd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 og tettstedene Hallingby, Nes, Sokna, Tyristrand og Åsa, med tilbud og tjenester som dekker innbyggernes daglige behov. Det skal også være et fokus på en videre utvikling av de mindre bygdene i kommunen.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fremme profesjonalitet og kvalitet i kulturtilbudet 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ha et variert tilbud av aktiviteter og arenaer for kultur-, idretts- og fritidsopplevelser 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gjøre Hønefoss mer tilgjengelig og levende, og ivareta og formidle byens historie.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legge til rette for et bredt kulturtilbud, stimulere kulturlivet og kulturvirksomheter gjennom </a:t>
                      </a:r>
                      <a:r>
                        <a:rPr lang="nb-NO" sz="2000" b="0" i="0" dirty="0" err="1">
                          <a:effectLst/>
                          <a:latin typeface="Calibri" panose="020F0502020204030204" pitchFamily="34" charset="0"/>
                        </a:rPr>
                        <a:t>samskaping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, samarbeid og formidling av kunst og andre kulturuttrykk. </a:t>
                      </a:r>
                      <a:r>
                        <a:rPr lang="nb-NO" sz="2000" b="0" i="1" dirty="0">
                          <a:effectLst/>
                          <a:latin typeface="Calibri" panose="020F0502020204030204" pitchFamily="34" charset="0"/>
                        </a:rPr>
                        <a:t>(Kulturloven)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l" rtl="0" fontAlgn="base"/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3200" b="0" i="0" dirty="0">
                        <a:effectLst/>
                      </a:endParaRPr>
                    </a:p>
                  </a:txBody>
                  <a:tcPr marL="30643" marR="30643" marT="15322" marB="15322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235362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FA2FCF38-028B-4F91-81DC-B2C669EA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626" y="72830"/>
            <a:ext cx="2104138" cy="18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18B79675-1F05-4D7B-BEB2-F20F9C85219A}"/>
              </a:ext>
            </a:extLst>
          </p:cNvPr>
          <p:cNvSpPr/>
          <p:nvPr/>
        </p:nvSpPr>
        <p:spPr>
          <a:xfrm>
            <a:off x="10972695" y="72830"/>
            <a:ext cx="888775" cy="178829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B9D6C1D-F391-4441-808D-8669B02B15CC}"/>
              </a:ext>
            </a:extLst>
          </p:cNvPr>
          <p:cNvSpPr/>
          <p:nvPr/>
        </p:nvSpPr>
        <p:spPr>
          <a:xfrm>
            <a:off x="10083920" y="105223"/>
            <a:ext cx="888775" cy="89414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34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132BF-7ECF-4CD8-8C6C-FFDC939F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for kulturpolitikken i Ringerike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0785CB3-9141-4E4E-AB35-C41A3D2B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319129"/>
              </p:ext>
            </p:extLst>
          </p:nvPr>
        </p:nvGraphicFramePr>
        <p:xfrm>
          <a:off x="327727" y="2003650"/>
          <a:ext cx="11547335" cy="2865284"/>
        </p:xfrm>
        <a:graphic>
          <a:graphicData uri="http://schemas.openxmlformats.org/drawingml/2006/table">
            <a:tbl>
              <a:tblPr/>
              <a:tblGrid>
                <a:gridCol w="11547335">
                  <a:extLst>
                    <a:ext uri="{9D8B030D-6E8A-4147-A177-3AD203B41FA5}">
                      <a16:colId xmlns:a16="http://schemas.microsoft.com/office/drawing/2014/main" val="2397414384"/>
                    </a:ext>
                  </a:extLst>
                </a:gridCol>
              </a:tblGrid>
              <a:tr h="1317659">
                <a:tc>
                  <a:txBody>
                    <a:bodyPr/>
                    <a:lstStyle/>
                    <a:p>
                      <a:pPr fontAlgn="t"/>
                      <a:endParaRPr lang="nb-NO" sz="60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4000" b="1" i="1" dirty="0">
                          <a:effectLst/>
                          <a:latin typeface="Calibri" panose="020F0502020204030204" pitchFamily="34" charset="0"/>
                        </a:rPr>
                        <a:t>DELTA</a:t>
                      </a:r>
                      <a:r>
                        <a:rPr lang="nb-NO" sz="2800" b="0" i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| </a:t>
                      </a:r>
                      <a:r>
                        <a:rPr lang="nb-NO" sz="2000" b="1" i="0" dirty="0">
                          <a:effectLst/>
                          <a:latin typeface="Calibri" panose="020F0502020204030204" pitchFamily="34" charset="0"/>
                        </a:rPr>
                        <a:t>KULTUREN VÅR FREMMER ØKT LIVSKVALITET, DELTAKELSE OG LIKEVERD 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Ringerike kommune skal: </a:t>
                      </a:r>
                      <a:endParaRPr lang="nb-NO" sz="3200" b="0" i="0" dirty="0">
                        <a:effectLst/>
                        <a:latin typeface="+mn-lt"/>
                      </a:endParaRP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være et inkluderende og mangfoldig samfunn, som aktivt motvirker ensomhet og utenforskap og hvor alle har like muligheter, uavhengig av alder, kjønn, legning, funksjonsevne, etnisitet, religion, bakgrunn og ressurser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legge til rette for gode møteplasser for alle grupper i samfunnet 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være et tilgjengelig, inkluderende og aldersvennlig samfunn hvor det er godt å leve hele livet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ha innbyggere som opplever mestring, og har mulighet til å delta i kultur-, idretts- og andre fritidsaktiviteter</a:t>
                      </a:r>
                    </a:p>
                  </a:txBody>
                  <a:tcPr marL="30643" marR="30643" marT="15322" marB="15322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491950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DEC17C16-18D1-4505-9490-4FCB9118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626" y="72830"/>
            <a:ext cx="2104138" cy="18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2F100E7-65D7-4243-A899-E87C6754E386}"/>
              </a:ext>
            </a:extLst>
          </p:cNvPr>
          <p:cNvSpPr/>
          <p:nvPr/>
        </p:nvSpPr>
        <p:spPr>
          <a:xfrm>
            <a:off x="10972695" y="133761"/>
            <a:ext cx="888775" cy="178829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BDB0E29-11A4-4432-A662-C69069573F45}"/>
              </a:ext>
            </a:extLst>
          </p:cNvPr>
          <p:cNvSpPr/>
          <p:nvPr/>
        </p:nvSpPr>
        <p:spPr>
          <a:xfrm>
            <a:off x="10083920" y="999368"/>
            <a:ext cx="888775" cy="89414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42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4132BF-7ECF-4CD8-8C6C-FFDC939F9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Mål for kulturpolitikken i Ringerike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70785CB3-9141-4E4E-AB35-C41A3D2BB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828559"/>
              </p:ext>
            </p:extLst>
          </p:nvPr>
        </p:nvGraphicFramePr>
        <p:xfrm>
          <a:off x="327727" y="2003650"/>
          <a:ext cx="11547335" cy="2865284"/>
        </p:xfrm>
        <a:graphic>
          <a:graphicData uri="http://schemas.openxmlformats.org/drawingml/2006/table">
            <a:tbl>
              <a:tblPr/>
              <a:tblGrid>
                <a:gridCol w="11547335">
                  <a:extLst>
                    <a:ext uri="{9D8B030D-6E8A-4147-A177-3AD203B41FA5}">
                      <a16:colId xmlns:a16="http://schemas.microsoft.com/office/drawing/2014/main" val="2397414384"/>
                    </a:ext>
                  </a:extLst>
                </a:gridCol>
              </a:tblGrid>
              <a:tr h="1317659">
                <a:tc>
                  <a:txBody>
                    <a:bodyPr/>
                    <a:lstStyle/>
                    <a:p>
                      <a:pPr fontAlgn="t"/>
                      <a:endParaRPr lang="nb-NO" sz="60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4000" b="1" i="1" dirty="0">
                          <a:effectLst/>
                          <a:latin typeface="Calibri" panose="020F0502020204030204" pitchFamily="34" charset="0"/>
                        </a:rPr>
                        <a:t>DELTA</a:t>
                      </a:r>
                      <a:r>
                        <a:rPr lang="nb-NO" sz="2800" b="0" i="1" dirty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| </a:t>
                      </a:r>
                      <a:r>
                        <a:rPr lang="nb-NO" sz="2000" b="1" i="0" dirty="0">
                          <a:effectLst/>
                          <a:latin typeface="Calibri" panose="020F0502020204030204" pitchFamily="34" charset="0"/>
                        </a:rPr>
                        <a:t>KULTUREN VÅR FREMMER ØKT LIVSKVALITET, DELTAKELSE OG LIKEVERD 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b-NO" sz="3200" b="0" i="0" dirty="0">
                        <a:effectLst/>
                      </a:endParaRPr>
                    </a:p>
                    <a:p>
                      <a:pPr algn="l" rtl="0" fontAlgn="base"/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Ringerike kommune skal: </a:t>
                      </a:r>
                      <a:endParaRPr lang="nb-NO" sz="3200" b="0" i="0" dirty="0">
                        <a:effectLst/>
                        <a:latin typeface="+mn-lt"/>
                      </a:endParaRP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fremme samarbeid og </a:t>
                      </a:r>
                      <a:r>
                        <a:rPr lang="nb-NO" sz="2000" b="0" i="0" dirty="0" err="1">
                          <a:effectLst/>
                          <a:latin typeface="Calibri" panose="020F0502020204030204" pitchFamily="34" charset="0"/>
                        </a:rPr>
                        <a:t>samskaping</a:t>
                      </a: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 mellom frivillighet, ideelle organisasjoner, innbyggere, næringsliv, offentlige myndigheter og andre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skape omgivelser som legger til rette for sosialt fellesskap, tilhørighet og fysisk aktivitet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gi alle mulighet til å ta i bruk og utvikle sine ressurser og ferdigheter, med sikte på økt selvhjulpenhet og opplevelse av mestring, språk- og kulturforståelse</a:t>
                      </a:r>
                    </a:p>
                    <a:p>
                      <a:pPr marL="342900" indent="-34290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nb-NO" sz="2000" b="0" i="0" dirty="0">
                          <a:effectLst/>
                          <a:latin typeface="Calibri" panose="020F0502020204030204" pitchFamily="34" charset="0"/>
                        </a:rPr>
                        <a:t>tilrettelegge for økt fysisk og sosial aktivitet hos grupper med, eller risiko for redusert funksjonsevne</a:t>
                      </a:r>
                    </a:p>
                  </a:txBody>
                  <a:tcPr marL="30643" marR="30643" marT="15322" marB="15322">
                    <a:lnL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491950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DEC17C16-18D1-4505-9490-4FCB9118B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626" y="72830"/>
            <a:ext cx="2104138" cy="185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2F100E7-65D7-4243-A899-E87C6754E386}"/>
              </a:ext>
            </a:extLst>
          </p:cNvPr>
          <p:cNvSpPr/>
          <p:nvPr/>
        </p:nvSpPr>
        <p:spPr>
          <a:xfrm>
            <a:off x="10972695" y="133761"/>
            <a:ext cx="888775" cy="178829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BDB0E29-11A4-4432-A662-C69069573F45}"/>
              </a:ext>
            </a:extLst>
          </p:cNvPr>
          <p:cNvSpPr/>
          <p:nvPr/>
        </p:nvSpPr>
        <p:spPr>
          <a:xfrm>
            <a:off x="10083920" y="999368"/>
            <a:ext cx="888775" cy="89414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32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1366</Words>
  <Application>Microsoft Office PowerPoint</Application>
  <PresentationFormat>Widescreen</PresentationFormat>
  <Paragraphs>152</Paragraphs>
  <Slides>29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Office-tema</vt:lpstr>
      <vt:lpstr>Kulturstrategi</vt:lpstr>
      <vt:lpstr>Avgrensninger</vt:lpstr>
      <vt:lpstr>Avgrensninger</vt:lpstr>
      <vt:lpstr>«Kulturens  kretsløp»</vt:lpstr>
      <vt:lpstr>Mål for kulturpolitikken i Ringerike</vt:lpstr>
      <vt:lpstr>Mål for kulturpolitikken i Ringerike</vt:lpstr>
      <vt:lpstr>Mål for kulturpolitikken i Ringerike</vt:lpstr>
      <vt:lpstr>Mål for kulturpolitikken i Ringerike</vt:lpstr>
      <vt:lpstr>Mål for kulturpolitikken i Ringerike</vt:lpstr>
      <vt:lpstr>STRATEGIFELT 1 | Kultur for alle  STRATEGIFELT 2 | Kultur og verdiskaping  STRATEGIFELT 3 | Kultur og stedsutvikling</vt:lpstr>
      <vt:lpstr>STRATEGIFELT 1 | Kultur for alle</vt:lpstr>
      <vt:lpstr>Biblioteket</vt:lpstr>
      <vt:lpstr>Kulturskolen</vt:lpstr>
      <vt:lpstr>Frivillig kulturliv</vt:lpstr>
      <vt:lpstr>Terskelfri kultur | Tilgjengeliggjøring og inkludering</vt:lpstr>
      <vt:lpstr>Ung kultur</vt:lpstr>
      <vt:lpstr>Seniorkultur</vt:lpstr>
      <vt:lpstr>STRATEGIFELT 2 | Kultur og verdiskaping</vt:lpstr>
      <vt:lpstr>Kulturell og kreativ næring</vt:lpstr>
      <vt:lpstr>Kulturell og kreativ næring </vt:lpstr>
      <vt:lpstr>Profesjonell kultur </vt:lpstr>
      <vt:lpstr>STRATEGIFELT 3 | Kultur og stedsutvikling</vt:lpstr>
      <vt:lpstr>Hønefoss – Kulturelt regionsenter</vt:lpstr>
      <vt:lpstr>Kulturarenaer</vt:lpstr>
      <vt:lpstr>Kulturarenaer</vt:lpstr>
      <vt:lpstr>Kulturarv</vt:lpstr>
      <vt:lpstr>Kulturarv</vt:lpstr>
      <vt:lpstr>Takk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Kulturstrategi - STATUS</dc:title>
  <dc:creator>Øyvind Dypvik Norstrøm</dc:creator>
  <cp:lastModifiedBy>Øyvind Dypvik Norstrøm</cp:lastModifiedBy>
  <cp:revision>41</cp:revision>
  <dcterms:created xsi:type="dcterms:W3CDTF">2023-04-11T12:33:30Z</dcterms:created>
  <dcterms:modified xsi:type="dcterms:W3CDTF">2023-05-25T08:05:44Z</dcterms:modified>
</cp:coreProperties>
</file>