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26"/>
  </p:notesMasterIdLst>
  <p:handoutMasterIdLst>
    <p:handoutMasterId r:id="rId27"/>
  </p:handoutMasterIdLst>
  <p:sldIdLst>
    <p:sldId id="304" r:id="rId5"/>
    <p:sldId id="328" r:id="rId6"/>
    <p:sldId id="329" r:id="rId7"/>
    <p:sldId id="267" r:id="rId8"/>
    <p:sldId id="309" r:id="rId9"/>
    <p:sldId id="265" r:id="rId10"/>
    <p:sldId id="330" r:id="rId11"/>
    <p:sldId id="331" r:id="rId12"/>
    <p:sldId id="332" r:id="rId13"/>
    <p:sldId id="314" r:id="rId14"/>
    <p:sldId id="327" r:id="rId15"/>
    <p:sldId id="333" r:id="rId16"/>
    <p:sldId id="334" r:id="rId17"/>
    <p:sldId id="335" r:id="rId18"/>
    <p:sldId id="336" r:id="rId19"/>
    <p:sldId id="320" r:id="rId20"/>
    <p:sldId id="434" r:id="rId21"/>
    <p:sldId id="435" r:id="rId22"/>
    <p:sldId id="438" r:id="rId23"/>
    <p:sldId id="325" r:id="rId24"/>
    <p:sldId id="299" r:id="rId25"/>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Work Sans" pitchFamily="2" charset="0"/>
      <p:regular r:id="rId32"/>
      <p:bold r:id="rId33"/>
      <p:italic r:id="rId34"/>
      <p:boldItalic r:id="rId35"/>
    </p:embeddedFont>
  </p:embeddedFontLst>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498"/>
    <a:srgbClr val="01B6AD"/>
    <a:srgbClr val="9AE2DE"/>
    <a:srgbClr val="D6EEE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6028" autoAdjust="0"/>
  </p:normalViewPr>
  <p:slideViewPr>
    <p:cSldViewPr snapToGrid="0" snapToObjects="1">
      <p:cViewPr varScale="1">
        <p:scale>
          <a:sx n="50" d="100"/>
          <a:sy n="50" d="100"/>
        </p:scale>
        <p:origin x="1244" y="4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4" d="100"/>
          <a:sy n="64" d="100"/>
        </p:scale>
        <p:origin x="2724" y="3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Hildeskår" userId="f185a186-0b81-43ce-9adb-96525a3093f1" providerId="ADAL" clId="{EDFDE9CF-7C4D-46E8-A9D0-D28E74C94499}"/>
    <pc:docChg chg="delSld modSld">
      <pc:chgData name="Julie Hildeskår" userId="f185a186-0b81-43ce-9adb-96525a3093f1" providerId="ADAL" clId="{EDFDE9CF-7C4D-46E8-A9D0-D28E74C94499}" dt="2023-05-24T20:07:53.105" v="85" actId="20577"/>
      <pc:docMkLst>
        <pc:docMk/>
      </pc:docMkLst>
      <pc:sldChg chg="del">
        <pc:chgData name="Julie Hildeskår" userId="f185a186-0b81-43ce-9adb-96525a3093f1" providerId="ADAL" clId="{EDFDE9CF-7C4D-46E8-A9D0-D28E74C94499}" dt="2023-05-24T20:05:36.574" v="1" actId="47"/>
        <pc:sldMkLst>
          <pc:docMk/>
          <pc:sldMk cId="1050500858" sldId="311"/>
        </pc:sldMkLst>
      </pc:sldChg>
      <pc:sldChg chg="del">
        <pc:chgData name="Julie Hildeskår" userId="f185a186-0b81-43ce-9adb-96525a3093f1" providerId="ADAL" clId="{EDFDE9CF-7C4D-46E8-A9D0-D28E74C94499}" dt="2023-05-24T20:05:24.958" v="0" actId="47"/>
        <pc:sldMkLst>
          <pc:docMk/>
          <pc:sldMk cId="95578335" sldId="312"/>
        </pc:sldMkLst>
      </pc:sldChg>
      <pc:sldChg chg="modSp mod">
        <pc:chgData name="Julie Hildeskår" userId="f185a186-0b81-43ce-9adb-96525a3093f1" providerId="ADAL" clId="{EDFDE9CF-7C4D-46E8-A9D0-D28E74C94499}" dt="2023-05-24T20:06:44.265" v="64" actId="20577"/>
        <pc:sldMkLst>
          <pc:docMk/>
          <pc:sldMk cId="2828783371" sldId="320"/>
        </pc:sldMkLst>
        <pc:spChg chg="mod">
          <ac:chgData name="Julie Hildeskår" userId="f185a186-0b81-43ce-9adb-96525a3093f1" providerId="ADAL" clId="{EDFDE9CF-7C4D-46E8-A9D0-D28E74C94499}" dt="2023-05-24T20:06:44.265" v="64" actId="20577"/>
          <ac:spMkLst>
            <pc:docMk/>
            <pc:sldMk cId="2828783371" sldId="320"/>
            <ac:spMk id="3" creationId="{D3D8B228-2430-818A-6479-B58D1E76BEEA}"/>
          </ac:spMkLst>
        </pc:spChg>
      </pc:sldChg>
      <pc:sldChg chg="modSp mod">
        <pc:chgData name="Julie Hildeskår" userId="f185a186-0b81-43ce-9adb-96525a3093f1" providerId="ADAL" clId="{EDFDE9CF-7C4D-46E8-A9D0-D28E74C94499}" dt="2023-05-24T20:07:53.105" v="85" actId="20577"/>
        <pc:sldMkLst>
          <pc:docMk/>
          <pc:sldMk cId="256364768" sldId="328"/>
        </pc:sldMkLst>
        <pc:spChg chg="mod">
          <ac:chgData name="Julie Hildeskår" userId="f185a186-0b81-43ce-9adb-96525a3093f1" providerId="ADAL" clId="{EDFDE9CF-7C4D-46E8-A9D0-D28E74C94499}" dt="2023-05-24T20:07:53.105" v="85" actId="20577"/>
          <ac:spMkLst>
            <pc:docMk/>
            <pc:sldMk cId="256364768" sldId="328"/>
            <ac:spMk id="3" creationId="{397C2D6F-839B-F084-29D9-1E8A409729E4}"/>
          </ac:spMkLst>
        </pc:spChg>
      </pc:sldChg>
      <pc:sldChg chg="del">
        <pc:chgData name="Julie Hildeskår" userId="f185a186-0b81-43ce-9adb-96525a3093f1" providerId="ADAL" clId="{EDFDE9CF-7C4D-46E8-A9D0-D28E74C94499}" dt="2023-05-24T20:07:08.649" v="65" actId="47"/>
        <pc:sldMkLst>
          <pc:docMk/>
          <pc:sldMk cId="2390155118" sldId="33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3690BCC1-7175-5346-97CC-45D2877EF2A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a:extLst>
              <a:ext uri="{FF2B5EF4-FFF2-40B4-BE49-F238E27FC236}">
                <a16:creationId xmlns:a16="http://schemas.microsoft.com/office/drawing/2014/main" id="{293EF48F-A46E-9742-AF8C-6113BBCCC1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70EB090-25BE-0B40-B79B-A6D1DEB9392D}" type="datetimeFigureOut">
              <a:rPr lang="nb-NO" smtClean="0"/>
              <a:t>24.05.2023</a:t>
            </a:fld>
            <a:endParaRPr lang="nb-NO"/>
          </a:p>
        </p:txBody>
      </p:sp>
      <p:sp>
        <p:nvSpPr>
          <p:cNvPr id="4" name="Plassholder for bunntekst 3">
            <a:extLst>
              <a:ext uri="{FF2B5EF4-FFF2-40B4-BE49-F238E27FC236}">
                <a16:creationId xmlns:a16="http://schemas.microsoft.com/office/drawing/2014/main" id="{23EB65C7-AABF-F345-9E45-689B3249CC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a:extLst>
              <a:ext uri="{FF2B5EF4-FFF2-40B4-BE49-F238E27FC236}">
                <a16:creationId xmlns:a16="http://schemas.microsoft.com/office/drawing/2014/main" id="{E34D6E0D-1791-2F4E-91EA-389511740C0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39E1A5-37C9-2142-A6E0-55B119006751}" type="slidenum">
              <a:rPr lang="nb-NO" smtClean="0"/>
              <a:t>‹#›</a:t>
            </a:fld>
            <a:endParaRPr lang="nb-NO"/>
          </a:p>
        </p:txBody>
      </p:sp>
    </p:spTree>
    <p:extLst>
      <p:ext uri="{BB962C8B-B14F-4D97-AF65-F5344CB8AC3E}">
        <p14:creationId xmlns:p14="http://schemas.microsoft.com/office/powerpoint/2010/main" val="64437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DA4CAC-F64E-4478-98AF-F7800E285767}" type="datetimeFigureOut">
              <a:rPr lang="nb-NO" smtClean="0"/>
              <a:t>24.05.2023</a:t>
            </a:fld>
            <a:endParaRPr lang="nb-NO"/>
          </a:p>
        </p:txBody>
      </p:sp>
      <p:sp>
        <p:nvSpPr>
          <p:cNvPr id="4" name="Plassholder for lysbil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D1D6FD-2EA5-4FFF-B07F-6F402568522D}" type="slidenum">
              <a:rPr lang="nb-NO" smtClean="0"/>
              <a:t>‹#›</a:t>
            </a:fld>
            <a:endParaRPr lang="nb-NO"/>
          </a:p>
        </p:txBody>
      </p:sp>
    </p:spTree>
    <p:extLst>
      <p:ext uri="{BB962C8B-B14F-4D97-AF65-F5344CB8AC3E}">
        <p14:creationId xmlns:p14="http://schemas.microsoft.com/office/powerpoint/2010/main" val="2010745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u="none" strike="noStrike" baseline="0" dirty="0">
                <a:solidFill>
                  <a:srgbClr val="000000"/>
                </a:solidFill>
                <a:latin typeface="UniCentury Old Style"/>
              </a:rPr>
              <a:t>Tematikken knytter seg til en av de store samfunnstrendene i vår tid; hvordan den demografiske utviklingen gjør det nødvendig å ta grep for å opprettholde det offentlige velferdsnivået. Hva kan vi forvente av pårørende i framtiden og hvordan sikrer vi løsninger som ivaretar at pårørende både kan yte omsorg, og samtidig ivareta egen helse og livsutfoldelse? Hvilken rolle spiller kvinners omsorgsinnsats?</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u="none" strike="noStrike" baseline="0" dirty="0">
                <a:solidFill>
                  <a:srgbClr val="000000"/>
                </a:solidFill>
                <a:latin typeface="UniCentury Old Style"/>
              </a:rPr>
              <a:t>Pårørendeomsorgen er en forutsetning for velferdsstatens bæreevne som både samfunnet og helsetjenestene må anerkjenne betydningen av.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0" i="0" u="none" strike="noStrike" baseline="0" dirty="0">
              <a:solidFill>
                <a:srgbClr val="000000"/>
              </a:solidFill>
              <a:latin typeface="UniCentury Old Style"/>
            </a:endParaRPr>
          </a:p>
          <a:p>
            <a:endParaRPr lang="nb-NO" dirty="0"/>
          </a:p>
        </p:txBody>
      </p:sp>
      <p:sp>
        <p:nvSpPr>
          <p:cNvPr id="4" name="Plassholder for lysbildenummer 3"/>
          <p:cNvSpPr>
            <a:spLocks noGrp="1"/>
          </p:cNvSpPr>
          <p:nvPr>
            <p:ph type="sldNum" sz="quarter" idx="5"/>
          </p:nvPr>
        </p:nvSpPr>
        <p:spPr/>
        <p:txBody>
          <a:bodyPr/>
          <a:lstStyle/>
          <a:p>
            <a:fld id="{50D1D6FD-2EA5-4FFF-B07F-6F402568522D}" type="slidenum">
              <a:rPr lang="nb-NO" smtClean="0"/>
              <a:t>2</a:t>
            </a:fld>
            <a:endParaRPr lang="nb-NO"/>
          </a:p>
        </p:txBody>
      </p:sp>
    </p:spTree>
    <p:extLst>
      <p:ext uri="{BB962C8B-B14F-4D97-AF65-F5344CB8AC3E}">
        <p14:creationId xmlns:p14="http://schemas.microsoft.com/office/powerpoint/2010/main" val="2911040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effectLst/>
                <a:latin typeface="Calibri" panose="020F0502020204030204" pitchFamily="34" charset="0"/>
                <a:ea typeface="Times New Roman" panose="02020603050405020304" pitchFamily="18" charset="0"/>
                <a:cs typeface="Calibri" panose="020F0502020204030204" pitchFamily="34" charset="0"/>
              </a:rPr>
              <a:t>Fleksible avlastningsordninger kan være at det kommer noen hjem til bruker/pasient for å være hjemme noen timer på ettermiddag/kveld/helg når den pårørende har gjøremål eller sosiale tilstelninger/arrangementer utenfor huset. Eller det kan være dagsentertilbud som er åpent på kveldstid eller i helgen. Det er viktig å møte bruker/pasient der de er og at tilbudet er individuelt tilpasset etter behov.</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fld id="{50D1D6FD-2EA5-4FFF-B07F-6F402568522D}" type="slidenum">
              <a:rPr lang="nb-NO" smtClean="0"/>
              <a:t>15</a:t>
            </a:fld>
            <a:endParaRPr lang="nb-NO"/>
          </a:p>
        </p:txBody>
      </p:sp>
    </p:spTree>
    <p:extLst>
      <p:ext uri="{BB962C8B-B14F-4D97-AF65-F5344CB8AC3E}">
        <p14:creationId xmlns:p14="http://schemas.microsoft.com/office/powerpoint/2010/main" val="435818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solidFill>
                  <a:srgbClr val="212121"/>
                </a:solidFill>
                <a:effectLst/>
                <a:latin typeface="Calibri" panose="020F0502020204030204" pitchFamily="34" charset="0"/>
                <a:ea typeface="Calibri" panose="020F0502020204030204" pitchFamily="34" charset="0"/>
                <a:cs typeface="Arial" panose="020B0604020202020204" pitchFamily="34" charset="0"/>
              </a:rPr>
              <a:t>Temaer for opplæring og veiledning kan være kunnskap om sykdom og behandling, kommunikasjon i familien, hvordan støtte den som er syk og eventuelt motivere til å følge opp behandling, hvordan håndtere symptomer og avvikende atferd i familien, hvordan forebygge tilbakefall, problemløsningsstrategier og krisehåndtering. </a:t>
            </a:r>
            <a:r>
              <a:rPr lang="nb-NO" sz="1800" dirty="0">
                <a:effectLst/>
                <a:latin typeface="Calibri" panose="020F0502020204030204" pitchFamily="34" charset="0"/>
                <a:ea typeface="Calibri" panose="020F0502020204030204" pitchFamily="34" charset="0"/>
                <a:cs typeface="Arial" panose="020B0604020202020204" pitchFamily="34" charset="0"/>
              </a:rPr>
              <a:t>Pårørende med barn har ofte skole som tema.</a:t>
            </a: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effectLst/>
                <a:latin typeface="Calibri" panose="020F0502020204030204" pitchFamily="34" charset="0"/>
                <a:ea typeface="Calibri" panose="020F0502020204030204" pitchFamily="34" charset="0"/>
                <a:cs typeface="Arial" panose="020B0604020202020204" pitchFamily="34" charset="0"/>
              </a:rPr>
              <a:t>I tillegg til å være et senter for pårørende skal det også være et senter for brukere med blant annet veiledning, opplæring og råd for hvordan planlegge for egen alderdom, hvordan en kan bo hjemme lengst mulig og hvilken bistand som er mulig å få supplement av.</a:t>
            </a:r>
          </a:p>
          <a:p>
            <a:endParaRPr lang="nb-NO" dirty="0"/>
          </a:p>
        </p:txBody>
      </p:sp>
      <p:sp>
        <p:nvSpPr>
          <p:cNvPr id="4" name="Plassholder for lysbildenummer 3"/>
          <p:cNvSpPr>
            <a:spLocks noGrp="1"/>
          </p:cNvSpPr>
          <p:nvPr>
            <p:ph type="sldNum" sz="quarter" idx="5"/>
          </p:nvPr>
        </p:nvSpPr>
        <p:spPr/>
        <p:txBody>
          <a:bodyPr/>
          <a:lstStyle/>
          <a:p>
            <a:fld id="{50D1D6FD-2EA5-4FFF-B07F-6F402568522D}" type="slidenum">
              <a:rPr lang="nb-NO" smtClean="0"/>
              <a:t>16</a:t>
            </a:fld>
            <a:endParaRPr lang="nb-NO"/>
          </a:p>
        </p:txBody>
      </p:sp>
    </p:spTree>
    <p:extLst>
      <p:ext uri="{BB962C8B-B14F-4D97-AF65-F5344CB8AC3E}">
        <p14:creationId xmlns:p14="http://schemas.microsoft.com/office/powerpoint/2010/main" val="2542322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50D1D6FD-2EA5-4FFF-B07F-6F402568522D}" type="slidenum">
              <a:rPr lang="nb-NO" smtClean="0"/>
              <a:t>21</a:t>
            </a:fld>
            <a:endParaRPr lang="nb-NO"/>
          </a:p>
        </p:txBody>
      </p:sp>
    </p:spTree>
    <p:extLst>
      <p:ext uri="{BB962C8B-B14F-4D97-AF65-F5344CB8AC3E}">
        <p14:creationId xmlns:p14="http://schemas.microsoft.com/office/powerpoint/2010/main" val="1019795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50D1D6FD-2EA5-4FFF-B07F-6F402568522D}" type="slidenum">
              <a:rPr lang="nb-NO" smtClean="0"/>
              <a:t>4</a:t>
            </a:fld>
            <a:endParaRPr lang="nb-NO"/>
          </a:p>
        </p:txBody>
      </p:sp>
    </p:spTree>
    <p:extLst>
      <p:ext uri="{BB962C8B-B14F-4D97-AF65-F5344CB8AC3E}">
        <p14:creationId xmlns:p14="http://schemas.microsoft.com/office/powerpoint/2010/main" val="1038080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u="none" strike="noStrike" baseline="0" dirty="0">
                <a:solidFill>
                  <a:srgbClr val="000000"/>
                </a:solidFill>
                <a:latin typeface="UniCentury Old Style"/>
              </a:rPr>
              <a:t>Det er de eldre over 85 år som antas å ha de største omsorgsbehovene i befolkningen, og personer i alderen 50–66 er de som i størst grad yter pårørendeomsorg til de eldre. Undersøkelser tyder på at det vil være færre pårørende til å yte omsorg for flere eldre i framtiden. FN bruker en familieomsorgskoeffisient for å si noe om hvilket potensial som ligger i familieomsorgsevnen i et land. Denne uttrykker forholdet mellom antall personer i aldergruppen 50–66 år og antall personer som er 85 år og eldre. Forskere som tok utgangspunkt i et strategisk utvalg norske kommuner, fant at familieomsorgskoeffisienten vil falle drastisk fram mot 2040, se figur 14.1.</a:t>
            </a:r>
          </a:p>
          <a:p>
            <a:endParaRPr lang="nb-NO" dirty="0"/>
          </a:p>
        </p:txBody>
      </p:sp>
      <p:sp>
        <p:nvSpPr>
          <p:cNvPr id="4" name="Plassholder for lysbildenummer 3"/>
          <p:cNvSpPr>
            <a:spLocks noGrp="1"/>
          </p:cNvSpPr>
          <p:nvPr>
            <p:ph type="sldNum" sz="quarter" idx="5"/>
          </p:nvPr>
        </p:nvSpPr>
        <p:spPr/>
        <p:txBody>
          <a:bodyPr/>
          <a:lstStyle/>
          <a:p>
            <a:fld id="{50D1D6FD-2EA5-4FFF-B07F-6F402568522D}" type="slidenum">
              <a:rPr lang="nb-NO" smtClean="0"/>
              <a:t>5</a:t>
            </a:fld>
            <a:endParaRPr lang="nb-NO"/>
          </a:p>
        </p:txBody>
      </p:sp>
    </p:spTree>
    <p:extLst>
      <p:ext uri="{BB962C8B-B14F-4D97-AF65-F5344CB8AC3E}">
        <p14:creationId xmlns:p14="http://schemas.microsoft.com/office/powerpoint/2010/main" val="3440934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nb-NO" sz="1800" dirty="0"/>
              <a:t>Tenke nytt og gjøre nytt: Kommunen arbeider med tjenesteutvikling, digitalisering, velferdsteknologi og tilpasninger til morgendagens demografi</a:t>
            </a:r>
          </a:p>
          <a:p>
            <a:pPr algn="just"/>
            <a:endParaRPr lang="nb-NO" sz="1800" b="0" i="0" u="none" strike="noStrike" baseline="0" dirty="0">
              <a:solidFill>
                <a:srgbClr val="000000"/>
              </a:solidFill>
              <a:latin typeface="UniCentury Old Style"/>
            </a:endParaRPr>
          </a:p>
          <a:p>
            <a:pPr algn="just"/>
            <a:r>
              <a:rPr lang="nb-NO" sz="1800" b="0" i="0" u="none" strike="noStrike" baseline="0" dirty="0">
                <a:solidFill>
                  <a:srgbClr val="000000"/>
                </a:solidFill>
                <a:latin typeface="UniCentury Old Style"/>
              </a:rPr>
              <a:t>I tråd med målet om at flere skal bo hjemme lenger, utprøves flere steder digital </a:t>
            </a:r>
            <a:r>
              <a:rPr lang="nb-NO" sz="1800" b="0" i="0" u="none" strike="noStrike" baseline="0" dirty="0" err="1">
                <a:solidFill>
                  <a:srgbClr val="000000"/>
                </a:solidFill>
                <a:latin typeface="UniCentury Old Style"/>
              </a:rPr>
              <a:t>hjemmeoppfølging</a:t>
            </a:r>
            <a:r>
              <a:rPr lang="nb-NO" sz="1800" b="0" i="0" u="none" strike="noStrike" baseline="0" dirty="0">
                <a:solidFill>
                  <a:srgbClr val="000000"/>
                </a:solidFill>
                <a:latin typeface="UniCentury Old Style"/>
              </a:rPr>
              <a:t> og velferdsteknologi i hjemmet. Dette kan lette omsorgsbyrden for pårørende, men det stilles samtidig krav om digital kompetanse, og mange opplever at de må hjelpe til med digitale utfordringer i tillegg til annen hjelp.</a:t>
            </a:r>
          </a:p>
          <a:p>
            <a:endParaRPr lang="nb-NO" dirty="0"/>
          </a:p>
          <a:p>
            <a:endParaRPr lang="nb-NO" dirty="0"/>
          </a:p>
        </p:txBody>
      </p:sp>
      <p:sp>
        <p:nvSpPr>
          <p:cNvPr id="4" name="Plassholder for lysbildenummer 3"/>
          <p:cNvSpPr>
            <a:spLocks noGrp="1"/>
          </p:cNvSpPr>
          <p:nvPr>
            <p:ph type="sldNum" sz="quarter" idx="5"/>
          </p:nvPr>
        </p:nvSpPr>
        <p:spPr/>
        <p:txBody>
          <a:bodyPr/>
          <a:lstStyle/>
          <a:p>
            <a:fld id="{50D1D6FD-2EA5-4FFF-B07F-6F402568522D}" type="slidenum">
              <a:rPr lang="nb-NO" smtClean="0"/>
              <a:t>6</a:t>
            </a:fld>
            <a:endParaRPr lang="nb-NO"/>
          </a:p>
        </p:txBody>
      </p:sp>
    </p:spTree>
    <p:extLst>
      <p:ext uri="{BB962C8B-B14F-4D97-AF65-F5344CB8AC3E}">
        <p14:creationId xmlns:p14="http://schemas.microsoft.com/office/powerpoint/2010/main" val="1499776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b="0" i="0" u="none" strike="noStrike" baseline="0" dirty="0">
                <a:solidFill>
                  <a:srgbClr val="000000"/>
                </a:solidFill>
                <a:latin typeface="UniCentury Old Style"/>
              </a:rPr>
              <a:t>Nasjonal pårørendestrategi viser til at «pårørende er nærstående – både familie og venner – i livet til personer som er syke, har funksjonsnedsettelse eller rusproblemer». Det kan være mennesker i alle aldre, også barn. Noen er pårørende til mennesker som bor i en institusjon eller omsorgsbolig, mens andre bor sammen med den de er pårørende til. Noen støtter og hjelper sine nære med praktiske gjøremål av og til, mens andre har omfattende omsorgsoppgaver over tid.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800" b="0" i="0" u="none" strike="noStrike" baseline="0" dirty="0">
              <a:solidFill>
                <a:srgbClr val="000000"/>
              </a:solidFill>
              <a:effectLst/>
              <a:latin typeface="UniCentury Old Styl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b="0" i="0" u="none" strike="noStrike" baseline="0" dirty="0">
                <a:solidFill>
                  <a:srgbClr val="000000"/>
                </a:solidFill>
                <a:latin typeface="UniCentury Old Style"/>
              </a:rPr>
              <a:t>Pårørendeomsorg kan spenne fra hjelp til praktiske gjøremål, som for eksempel vedlikeholdsarbeid eller innkjøp, til oppfølging, samtale og støtte. Flere pårørende utfører også medisinske og helserelaterte oppgaver. Den største gruppen av pårørende er pårørende til gamle foreldre, og det er de eldste i befolkningen som mottar mest pårørendeomsorg. Det er også mange som er pårørende til barn, søsken, ektefelle eller partner. Mange er også pårørende til kronisk syke, alvorlig somatisk eller psykisk syke, eller personer med funksjonsnedsettelser, rusavhengighet eller spillavhengighet</a:t>
            </a:r>
            <a:endParaRPr lang="nb-NO" sz="1800"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effectLst/>
                <a:latin typeface="Calibri" panose="020F0502020204030204" pitchFamily="34" charset="0"/>
              </a:rPr>
              <a:t>Pårørende er deg og meg – naboen og kollegaen din, vennen til sønnen din og den eldre damen som bor med en ektemann med demens. De aller fleste av oss vil være pårørende i løpet av livet. Mens noen er pårørende i korte perioder, er andre pårørende store deler av livet.</a:t>
            </a:r>
          </a:p>
          <a:p>
            <a:endParaRPr lang="nb-NO" dirty="0"/>
          </a:p>
          <a:p>
            <a:pPr marL="0" marR="0">
              <a:spcBef>
                <a:spcPts val="0"/>
              </a:spcBef>
              <a:spcAft>
                <a:spcPts val="0"/>
              </a:spcAft>
            </a:pPr>
            <a:r>
              <a:rPr lang="nb-NO" sz="1200" dirty="0">
                <a:effectLst/>
                <a:latin typeface="Calibri" panose="020F0502020204030204" pitchFamily="34" charset="0"/>
              </a:rPr>
              <a:t>Pasienter og brukere har fått stadig sterkere individuelle rettigheter i lovverket. På samme tid har det offentliges ansvar for sine innbyggere blitt utvidet og skjerpet gjennom nye pliktbestemmelser for både de kommunale helse- og omsorgstjenestene og spesialisthelsetjenesten.</a:t>
            </a:r>
          </a:p>
          <a:p>
            <a:pPr marL="0" marR="0">
              <a:spcBef>
                <a:spcPts val="0"/>
              </a:spcBef>
              <a:spcAft>
                <a:spcPts val="0"/>
              </a:spcAft>
            </a:pPr>
            <a:r>
              <a:rPr lang="nb-NO" sz="1200" dirty="0">
                <a:effectLst/>
                <a:latin typeface="Calibri" panose="020F0502020204030204" pitchFamily="34" charset="0"/>
              </a:rPr>
              <a:t> </a:t>
            </a:r>
          </a:p>
          <a:p>
            <a:pPr marL="0" marR="0">
              <a:spcBef>
                <a:spcPts val="0"/>
              </a:spcBef>
              <a:spcAft>
                <a:spcPts val="0"/>
              </a:spcAft>
            </a:pPr>
            <a:r>
              <a:rPr lang="nb-NO" sz="1200" dirty="0">
                <a:effectLst/>
                <a:latin typeface="Calibri" panose="020F0502020204030204" pitchFamily="34" charset="0"/>
              </a:rPr>
              <a:t>Lovverket på helse- og omsorgsfeltet skiller mellom pårørende, nærmeste pårørende og pårørende med særlig tyngende omsorgsarbeid. De ulike pårørenderollene utløser ulike rettigheter og plikter. Pårørende kan også i enkelte tilfeller ha flere roller, for eksempel kan man både være nærmeste pårørende og være pårørende med særlig tyngende omsorgsarbeid. Omfanget av pårørendes rettigheter avhenger blant annet av pasientens alder, om pasienten har samtykkekompetanse og i så fall hva pasienten har samtykket til. </a:t>
            </a:r>
            <a:r>
              <a:rPr lang="nb-NO" sz="1200">
                <a:effectLst/>
                <a:latin typeface="Calibri" panose="020F0502020204030204" pitchFamily="34" charset="0"/>
              </a:rPr>
              <a:t>Helse- og omsorgstjenesten vil uansett ha plikt til å tilrettelegge for at pårørende får sine rettigheter oppfylt.</a:t>
            </a: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effectLst/>
                <a:latin typeface="Calibri" panose="020F0502020204030204" pitchFamily="34" charset="0"/>
              </a:rPr>
              <a:t>Når noen man står nær blir syk eller får et hjelpebehov, vil det som regel føles både godt og naturlig å hjelpe og bistå med det man kan. Familieomsorg og omsorg fra andre nære er en betydelig ressurs i et samfunnsperspektiv og en verdi vi ønsker å støtte opp om. Vi ønsker oss et samfunn som gir plass til og verdsetter denne omsorgen. Samtidig kan dette omsorgsansvaret bli for stort. Mens voksne pårørende har blitt omtalt som et usynlig hjelpekorps, har barna blitt beskrevet som de glemte barna. Det er viktig at vi ser disse pårørende – både barn og unge, voksne og eldre – tidlig nok og før de selv utvikler sykdom eller andre problemer. </a:t>
            </a:r>
          </a:p>
          <a:p>
            <a:endParaRPr lang="nb-NO" dirty="0"/>
          </a:p>
          <a:p>
            <a:r>
              <a:rPr lang="nb-NO" sz="1800" dirty="0">
                <a:effectLst/>
                <a:latin typeface="Calibri" panose="020F0502020204030204" pitchFamily="34" charset="0"/>
              </a:rPr>
              <a:t>Omsorg og hjelp som ytes av pårørende – både venner og familie – omtales ofte som den uformelle omsorgen. Denne innsatsen står sterkt og estimeres til å være på størrelse med den profesjonelle omsorgen i de kommunale omsorgstjenestene i Norge. Det er fortsatt kvinner som påtar seg de tyngste omsorgsoppgavene i familien. Med en økende andel eldre i befolkningen, utfordringer med å rekruttere tilstrekkelig med fagpersonell og økt press på tjenestene, er det av stor betydning at den uformelle omsorgen opprettholdes på dagens nivå. Dette blir ofte omtalt som den største utfordringen på omsorgsfeltet.</a:t>
            </a:r>
          </a:p>
          <a:p>
            <a:endParaRPr lang="nb-NO" sz="1800"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effectLst/>
                <a:latin typeface="Calibri" panose="020F0502020204030204" pitchFamily="34" charset="0"/>
              </a:rPr>
              <a:t>Pårørende er mennesker i alle aldre – barn og unge, unge voksne, voksne og eldre. Noen er pårørende til mennesker som bor i institusjon eller omsorgsbolig, andre bor sammen med den de er pårørende til. Noen støtter og hjelper sine nære med praktiske ting en gang innimellom. Andre har omfattende omsorgsoppgaver over tid.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800"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800"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effectLst/>
                <a:latin typeface="Calibri" panose="020F0502020204030204" pitchFamily="34" charset="0"/>
              </a:rPr>
              <a:t>Ifølge SSB vil framtidens eldrebefolkning sannsynligvis være annerledes sammensatt enn dagens eldre. De vil ha høyere utdanning, bedre økonomisk situasjon og bedre boforhold enn tidligere. Det ser også ut til at eldre klarer seg bedre med egen sykdom enn før, og er bedre i stand til å håndtere utfordringer i hverdagen. Dette kan ha betydning for pårørendeinnsatsen overfor denne gruppen og for det å være en eldre pårørende.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800"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effectLst/>
                <a:latin typeface="Calibri" panose="020F0502020204030204" pitchFamily="34" charset="0"/>
              </a:rPr>
              <a:t>Med en økende andel eldre i befolkningen, vil flere voksne sannsynligvis måtte kombinere arbeid med omsorgsoppgaver. Dette er blitt omtalt som «den nye tidsklemma» (</a:t>
            </a:r>
            <a:r>
              <a:rPr lang="nb-NO" sz="1800" dirty="0" err="1">
                <a:effectLst/>
                <a:latin typeface="Calibri" panose="020F0502020204030204" pitchFamily="34" charset="0"/>
              </a:rPr>
              <a:t>Gautun</a:t>
            </a:r>
            <a:r>
              <a:rPr lang="nb-NO" sz="1800" dirty="0">
                <a:effectLst/>
                <a:latin typeface="Calibri" panose="020F0502020204030204" pitchFamily="34" charset="0"/>
              </a:rPr>
              <a:t> og Hernes 2006). Personer i alderen 40–69 år står for en stor andel av ulønnede årsverk og timebruk innen uformell omsorg.</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800"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800" dirty="0">
              <a:effectLst/>
              <a:latin typeface="Calibri" panose="020F0502020204030204" pitchFamily="34" charset="0"/>
            </a:endParaRPr>
          </a:p>
          <a:p>
            <a:endParaRPr lang="nb-NO" dirty="0"/>
          </a:p>
        </p:txBody>
      </p:sp>
      <p:sp>
        <p:nvSpPr>
          <p:cNvPr id="4" name="Plassholder for lysbildenummer 3"/>
          <p:cNvSpPr>
            <a:spLocks noGrp="1"/>
          </p:cNvSpPr>
          <p:nvPr>
            <p:ph type="sldNum" sz="quarter" idx="5"/>
          </p:nvPr>
        </p:nvSpPr>
        <p:spPr/>
        <p:txBody>
          <a:bodyPr/>
          <a:lstStyle/>
          <a:p>
            <a:fld id="{50D1D6FD-2EA5-4FFF-B07F-6F402568522D}" type="slidenum">
              <a:rPr lang="nb-NO" smtClean="0"/>
              <a:t>7</a:t>
            </a:fld>
            <a:endParaRPr lang="nb-NO"/>
          </a:p>
        </p:txBody>
      </p:sp>
    </p:spTree>
    <p:extLst>
      <p:ext uri="{BB962C8B-B14F-4D97-AF65-F5344CB8AC3E}">
        <p14:creationId xmlns:p14="http://schemas.microsoft.com/office/powerpoint/2010/main" val="1965962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a:effectLst/>
                <a:latin typeface="Calibri" panose="020F0502020204030204" pitchFamily="34" charset="0"/>
              </a:rPr>
              <a:t>I Levekårsundersøkelsen for helse blir et utvalg spurt om de yter regelmessig praktisk hjelp til eller tilsyn med syke, funksjonshemmede eller eldre utenfor og/eller innenfor husholdningen. Svarene viser at:</a:t>
            </a:r>
          </a:p>
          <a:p>
            <a:endParaRPr lang="nb-NO" sz="1200" dirty="0">
              <a:effectLst/>
              <a:latin typeface="Calibri" panose="020F0502020204030204" pitchFamily="34" charset="0"/>
            </a:endParaRPr>
          </a:p>
          <a:p>
            <a:r>
              <a:rPr lang="nb-NO" sz="1200" dirty="0">
                <a:effectLst/>
                <a:latin typeface="Calibri" panose="020F0502020204030204" pitchFamily="34" charset="0"/>
              </a:rPr>
              <a:t>Til sammenligning utgjør:</a:t>
            </a:r>
            <a:endParaRPr lang="nb-NO" dirty="0"/>
          </a:p>
        </p:txBody>
      </p:sp>
      <p:sp>
        <p:nvSpPr>
          <p:cNvPr id="4" name="Plassholder for lysbildenummer 3"/>
          <p:cNvSpPr>
            <a:spLocks noGrp="1"/>
          </p:cNvSpPr>
          <p:nvPr>
            <p:ph type="sldNum" sz="quarter" idx="5"/>
          </p:nvPr>
        </p:nvSpPr>
        <p:spPr/>
        <p:txBody>
          <a:bodyPr/>
          <a:lstStyle/>
          <a:p>
            <a:fld id="{50D1D6FD-2EA5-4FFF-B07F-6F402568522D}" type="slidenum">
              <a:rPr lang="nb-NO" smtClean="0"/>
              <a:t>9</a:t>
            </a:fld>
            <a:endParaRPr lang="nb-NO"/>
          </a:p>
        </p:txBody>
      </p:sp>
    </p:spTree>
    <p:extLst>
      <p:ext uri="{BB962C8B-B14F-4D97-AF65-F5344CB8AC3E}">
        <p14:creationId xmlns:p14="http://schemas.microsoft.com/office/powerpoint/2010/main" val="4114561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a:spcBef>
                <a:spcPts val="0"/>
              </a:spcBef>
              <a:spcAft>
                <a:spcPts val="0"/>
              </a:spcAft>
            </a:pPr>
            <a:r>
              <a:rPr lang="nb-NO" sz="1800" dirty="0">
                <a:effectLst/>
                <a:latin typeface="Calibri" panose="020F0502020204030204" pitchFamily="34" charset="0"/>
              </a:rPr>
              <a:t>Innspillene viser videre at pårørendes omsorgsinnsats kan bli så omfattende eller krevende at den pårørende får utfordringer med å ivareta egne behov. Omfattende omsorgsansvar kan medføre isolasjon, redusert mulighet til å følge opp andre forpliktelser, enten på jobb eller i familien, og få muligheter for fritid og ferie. Videre kan det å være pårørende i en krevende situasjon bringe med seg vanskelige følelser, stigma og dilemmaer som medfører høy grad av emosjonelt stress – ofte over tid.</a:t>
            </a:r>
          </a:p>
          <a:p>
            <a:pPr marL="0" marR="0">
              <a:spcBef>
                <a:spcPts val="0"/>
              </a:spcBef>
              <a:spcAft>
                <a:spcPts val="0"/>
              </a:spcAft>
            </a:pPr>
            <a:r>
              <a:rPr lang="nb-NO" sz="1800" dirty="0">
                <a:effectLst/>
                <a:latin typeface="Calibri" panose="020F0502020204030204" pitchFamily="34" charset="0"/>
              </a:rPr>
              <a:t> </a:t>
            </a:r>
          </a:p>
          <a:p>
            <a:pPr marL="0" marR="0">
              <a:spcBef>
                <a:spcPts val="0"/>
              </a:spcBef>
              <a:spcAft>
                <a:spcPts val="0"/>
              </a:spcAft>
            </a:pPr>
            <a:r>
              <a:rPr lang="nb-NO" sz="1800" dirty="0">
                <a:effectLst/>
                <a:latin typeface="Calibri" panose="020F0502020204030204" pitchFamily="34" charset="0"/>
              </a:rPr>
              <a:t>Innspill til strategien viser at mange pårørende har behov for å bli mer sett og lyttet til enn de blir i dag. Flere pårørende beskriver i sine innspill at de står i svært krevende situasjoner og etterlyser større grad av empati og respekt i møtet med tjenestene.</a:t>
            </a:r>
          </a:p>
          <a:p>
            <a:endParaRPr lang="nb-NO" dirty="0"/>
          </a:p>
          <a:p>
            <a:pPr marL="0" marR="0">
              <a:spcBef>
                <a:spcPts val="0"/>
              </a:spcBef>
              <a:spcAft>
                <a:spcPts val="0"/>
              </a:spcAft>
            </a:pPr>
            <a:r>
              <a:rPr lang="nb-NO" sz="1800" dirty="0">
                <a:effectLst/>
                <a:latin typeface="Calibri" panose="020F0502020204030204" pitchFamily="34" charset="0"/>
              </a:rPr>
              <a:t>Flere organisasjoner påpeker at pårørende har viktig kunnskap og informasjon om den de er pårørende til og som det er av stor betydning for tjenestene å lytte og kjenne til. Slik kan pårørende også veilede ansatte/tjenestene. Innspill viser også at en del pårørende opplever at deres omsorgsinnsats på mange måter tas for gitt.</a:t>
            </a:r>
          </a:p>
          <a:p>
            <a:pPr marL="0" marR="0">
              <a:spcBef>
                <a:spcPts val="0"/>
              </a:spcBef>
              <a:spcAft>
                <a:spcPts val="0"/>
              </a:spcAft>
            </a:pPr>
            <a:r>
              <a:rPr lang="nb-NO" sz="1800" dirty="0">
                <a:effectLst/>
                <a:latin typeface="Calibri" panose="020F0502020204030204" pitchFamily="34" charset="0"/>
              </a:rPr>
              <a:t> </a:t>
            </a:r>
          </a:p>
          <a:p>
            <a:pPr marL="0" marR="0">
              <a:spcBef>
                <a:spcPts val="0"/>
              </a:spcBef>
              <a:spcAft>
                <a:spcPts val="0"/>
              </a:spcAft>
            </a:pPr>
            <a:r>
              <a:rPr lang="nb-NO" sz="1800" dirty="0">
                <a:effectLst/>
                <a:latin typeface="Calibri" panose="020F0502020204030204" pitchFamily="34" charset="0"/>
              </a:rPr>
              <a:t>Brukeren og familien får sjelden definert behovet selv (Hansen, Jensen et al. 2019) og har lite påvirkningskraft på når og hva de får av hjelp (EGGS design 2018).</a:t>
            </a:r>
          </a:p>
          <a:p>
            <a:pPr marL="0" marR="0">
              <a:spcBef>
                <a:spcPts val="0"/>
              </a:spcBef>
              <a:spcAft>
                <a:spcPts val="0"/>
              </a:spcAft>
            </a:pPr>
            <a:r>
              <a:rPr lang="nb-NO" sz="1800" dirty="0">
                <a:effectLst/>
                <a:latin typeface="Calibri" panose="020F0502020204030204" pitchFamily="34" charset="0"/>
              </a:rPr>
              <a:t> </a:t>
            </a:r>
          </a:p>
          <a:p>
            <a:pPr marL="0" marR="0">
              <a:spcBef>
                <a:spcPts val="0"/>
              </a:spcBef>
              <a:spcAft>
                <a:spcPts val="0"/>
              </a:spcAft>
            </a:pPr>
            <a:r>
              <a:rPr lang="nb-NO" sz="1800" dirty="0">
                <a:effectLst/>
                <a:latin typeface="Calibri" panose="020F0502020204030204" pitchFamily="34" charset="0"/>
              </a:rPr>
              <a:t>Brukernes egne perspektiver inkluderes i liten grad i utformingen av den enkeltes tjenestetilbud, noe som hindrer tilpasninger til den enkeltes helhetlige livssituasjon (</a:t>
            </a:r>
            <a:r>
              <a:rPr lang="nb-NO" sz="1800" dirty="0" err="1">
                <a:effectLst/>
                <a:latin typeface="Calibri" panose="020F0502020204030204" pitchFamily="34" charset="0"/>
              </a:rPr>
              <a:t>Follesø</a:t>
            </a:r>
            <a:r>
              <a:rPr lang="nb-NO" sz="1800" dirty="0">
                <a:effectLst/>
                <a:latin typeface="Calibri" panose="020F0502020204030204" pitchFamily="34" charset="0"/>
              </a:rPr>
              <a:t> 2010).</a:t>
            </a:r>
          </a:p>
          <a:p>
            <a:endParaRPr lang="nb-NO" dirty="0"/>
          </a:p>
          <a:p>
            <a:r>
              <a:rPr lang="nb-NO" sz="1800" dirty="0">
                <a:effectLst/>
                <a:latin typeface="Calibri" panose="020F0502020204030204" pitchFamily="34" charset="0"/>
              </a:rPr>
              <a:t>Innspill fra pårørende selv viser at mange ønsker å bli involvert i behandling og oppfølging, men at de opplever at de ikke blir sett på som en partner i dette arbeidet, men heller en motpart.</a:t>
            </a:r>
          </a:p>
          <a:p>
            <a:endParaRPr lang="nb-NO" sz="1800" dirty="0">
              <a:effectLst/>
              <a:latin typeface="Calibri" panose="020F0502020204030204" pitchFamily="34" charset="0"/>
            </a:endParaRPr>
          </a:p>
          <a:p>
            <a:pPr marL="0" marR="0">
              <a:spcBef>
                <a:spcPts val="0"/>
              </a:spcBef>
              <a:spcAft>
                <a:spcPts val="0"/>
              </a:spcAft>
            </a:pPr>
            <a:r>
              <a:rPr lang="nb-NO" sz="1800" dirty="0">
                <a:effectLst/>
                <a:latin typeface="Calibri" panose="020F0502020204030204" pitchFamily="34" charset="0"/>
              </a:rPr>
              <a:t>Innspillene til strategien viser at mange pårørende har behov for mer informasjon om tilgjengelig tjenestetilbud, mer kunnskap om sykdom og behandling, veiledning fra helse- og sosialpersonell, samt behov for å treffe og snakke med mennesker i samme situasjon.</a:t>
            </a:r>
          </a:p>
          <a:p>
            <a:pPr marL="0" marR="0">
              <a:spcBef>
                <a:spcPts val="0"/>
              </a:spcBef>
              <a:spcAft>
                <a:spcPts val="0"/>
              </a:spcAft>
            </a:pPr>
            <a:r>
              <a:rPr lang="nb-NO" sz="1800" dirty="0">
                <a:effectLst/>
                <a:latin typeface="Calibri" panose="020F0502020204030204" pitchFamily="34" charset="0"/>
              </a:rPr>
              <a:t> </a:t>
            </a:r>
          </a:p>
          <a:p>
            <a:pPr marL="0" marR="0">
              <a:spcBef>
                <a:spcPts val="0"/>
              </a:spcBef>
              <a:spcAft>
                <a:spcPts val="0"/>
              </a:spcAft>
            </a:pPr>
            <a:r>
              <a:rPr lang="nb-NO" sz="1800" dirty="0">
                <a:effectLst/>
                <a:latin typeface="Calibri" panose="020F0502020204030204" pitchFamily="34" charset="0"/>
              </a:rPr>
              <a:t>Studier viser for eksempel at kommunikasjonsproblemer, forandret atferd hos brukeren og sorgen over å miste sin kjære slik han eller hun var, kan være svært krevende for pårørende følelsesmessig.</a:t>
            </a:r>
          </a:p>
          <a:p>
            <a:pPr marL="0" marR="0">
              <a:spcBef>
                <a:spcPts val="0"/>
              </a:spcBef>
              <a:spcAft>
                <a:spcPts val="0"/>
              </a:spcAft>
            </a:pPr>
            <a:r>
              <a:rPr lang="nb-NO" sz="1800" dirty="0">
                <a:effectLst/>
                <a:latin typeface="Calibri" panose="020F0502020204030204" pitchFamily="34" charset="0"/>
              </a:rPr>
              <a:t> </a:t>
            </a:r>
          </a:p>
          <a:p>
            <a:pPr marL="0" marR="0">
              <a:spcBef>
                <a:spcPts val="0"/>
              </a:spcBef>
              <a:spcAft>
                <a:spcPts val="0"/>
              </a:spcAft>
            </a:pPr>
            <a:r>
              <a:rPr lang="nb-NO" sz="1800" dirty="0">
                <a:effectLst/>
                <a:latin typeface="Calibri" panose="020F0502020204030204" pitchFamily="34" charset="0"/>
              </a:rPr>
              <a:t>Innspill fra pårørende viser videre at mange opplever det som krevende å få oversikt over relevant lovverk. Pårørende etterlyser også informasjon og veiledning om støtteordninger, om hvordan systemene fungerer og om rettigheter, samt tydeligere kontaktpunkter inn til tjenestene. Mange opplever at informasjon om tjenester og hjelpesystemet er mangelfull, tilfeldig og personavhengig, og at de selv må finne og koordinere hjelpen. Flere har pekt på behov for økonomisk rådgivning.</a:t>
            </a:r>
          </a:p>
          <a:p>
            <a:pPr marL="0" marR="0">
              <a:spcBef>
                <a:spcPts val="0"/>
              </a:spcBef>
              <a:spcAft>
                <a:spcPts val="0"/>
              </a:spcAft>
            </a:pPr>
            <a:endParaRPr lang="nb-NO" sz="1800" dirty="0">
              <a:effectLst/>
              <a:latin typeface="Calibri" panose="020F0502020204030204" pitchFamily="34" charset="0"/>
            </a:endParaRPr>
          </a:p>
          <a:p>
            <a:pPr marL="0" marR="0">
              <a:spcBef>
                <a:spcPts val="0"/>
              </a:spcBef>
              <a:spcAft>
                <a:spcPts val="0"/>
              </a:spcAft>
            </a:pPr>
            <a:r>
              <a:rPr lang="nb-NO" sz="1800" dirty="0">
                <a:effectLst/>
                <a:latin typeface="Calibri" panose="020F0502020204030204" pitchFamily="34" charset="0"/>
              </a:rPr>
              <a:t>Pårørende og familiers økonomiske situasjon kan endre seg som følge av langvarig sykdom. Store eller langvarige omsorgsoppgaver kan medføre at utdanning må utsettes eller gi redusert arbeidstilknytning, som igjen kan påvirke de pårørendes og familiers økonomi.</a:t>
            </a:r>
          </a:p>
          <a:p>
            <a:endParaRPr lang="nb-NO" dirty="0"/>
          </a:p>
          <a:p>
            <a:pPr marL="0" marR="0">
              <a:spcBef>
                <a:spcPts val="0"/>
              </a:spcBef>
              <a:spcAft>
                <a:spcPts val="0"/>
              </a:spcAft>
            </a:pPr>
            <a:r>
              <a:rPr lang="nb-NO" sz="1800" dirty="0">
                <a:effectLst/>
                <a:latin typeface="Calibri" panose="020F0502020204030204" pitchFamily="34" charset="0"/>
              </a:rPr>
              <a:t>Gjennom tidlig oppfølging av sårbare pårørende kan man unngå at også den pårørende får egne utfordringer eller at helseutfordringer forverres. </a:t>
            </a:r>
          </a:p>
          <a:p>
            <a:pPr marL="0" marR="0">
              <a:spcBef>
                <a:spcPts val="0"/>
              </a:spcBef>
              <a:spcAft>
                <a:spcPts val="0"/>
              </a:spcAft>
            </a:pPr>
            <a:r>
              <a:rPr lang="nb-NO" sz="1800" dirty="0">
                <a:effectLst/>
                <a:latin typeface="Calibri" panose="020F0502020204030204" pitchFamily="34" charset="0"/>
              </a:rPr>
              <a:t> </a:t>
            </a:r>
          </a:p>
          <a:p>
            <a:pPr marL="0" marR="0">
              <a:spcBef>
                <a:spcPts val="0"/>
              </a:spcBef>
              <a:spcAft>
                <a:spcPts val="0"/>
              </a:spcAft>
            </a:pPr>
            <a:r>
              <a:rPr lang="nb-NO" sz="1800" dirty="0">
                <a:effectLst/>
                <a:latin typeface="Calibri" panose="020F0502020204030204" pitchFamily="34" charset="0"/>
              </a:rPr>
              <a:t>Tidlig identifisering av pårørende har også betydning for et godt samarbeid mellom pasient, pårørende og helse- og omsorgstjenesten og for å kunne mobilisere og involvere pårørende i behandling og oppfølging. Det finnes ulike verktøy for å bidra til at ansatte i helse- og omsorgstjenesten er bevisst på dette. Pårørendesenteret i Oslo har utarbeidet et eget skjema som en sjekkliste og plan for videre samarbeid med pårørende. </a:t>
            </a:r>
          </a:p>
          <a:p>
            <a:pPr marL="0" marR="0">
              <a:spcBef>
                <a:spcPts val="0"/>
              </a:spcBef>
              <a:spcAft>
                <a:spcPts val="0"/>
              </a:spcAft>
            </a:pPr>
            <a:r>
              <a:rPr lang="nb-NO" sz="1800" dirty="0">
                <a:effectLst/>
                <a:latin typeface="Calibri" panose="020F0502020204030204" pitchFamily="34" charset="0"/>
              </a:rPr>
              <a:t> </a:t>
            </a:r>
          </a:p>
          <a:p>
            <a:pPr marL="0" marR="0">
              <a:spcBef>
                <a:spcPts val="0"/>
              </a:spcBef>
              <a:spcAft>
                <a:spcPts val="0"/>
              </a:spcAft>
            </a:pPr>
            <a:r>
              <a:rPr lang="nb-NO" sz="1800" dirty="0">
                <a:effectLst/>
                <a:latin typeface="Calibri" panose="020F0502020204030204" pitchFamily="34" charset="0"/>
              </a:rPr>
              <a:t>Pårørendesenteret i Stavanger har utviklet e-læringskurset «Pårørendeprogrammet» for ansatte i helse- og omsorgstjenesten i kommuner og helseforetak, som blant annet dekker identifisering og involvering av pårørende.</a:t>
            </a:r>
          </a:p>
          <a:p>
            <a:endParaRPr lang="nb-NO" dirty="0"/>
          </a:p>
        </p:txBody>
      </p:sp>
      <p:sp>
        <p:nvSpPr>
          <p:cNvPr id="4" name="Plassholder for lysbildenummer 3"/>
          <p:cNvSpPr>
            <a:spLocks noGrp="1"/>
          </p:cNvSpPr>
          <p:nvPr>
            <p:ph type="sldNum" sz="quarter" idx="5"/>
          </p:nvPr>
        </p:nvSpPr>
        <p:spPr/>
        <p:txBody>
          <a:bodyPr/>
          <a:lstStyle/>
          <a:p>
            <a:fld id="{50D1D6FD-2EA5-4FFF-B07F-6F402568522D}" type="slidenum">
              <a:rPr lang="nb-NO" smtClean="0"/>
              <a:t>10</a:t>
            </a:fld>
            <a:endParaRPr lang="nb-NO"/>
          </a:p>
        </p:txBody>
      </p:sp>
    </p:spTree>
    <p:extLst>
      <p:ext uri="{BB962C8B-B14F-4D97-AF65-F5344CB8AC3E}">
        <p14:creationId xmlns:p14="http://schemas.microsoft.com/office/powerpoint/2010/main" val="905360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effectLst/>
                <a:latin typeface="Calibri" panose="020F0502020204030204" pitchFamily="34" charset="0"/>
              </a:rPr>
              <a:t>Pårørendealliansens undersøkelse har vist at 63 prosent av de pårørende opplever dårligere helse sammenlignet med før de inntok en pårørenderolle. Tallene viser videre at 62 prosent av pårørende føler at de er konstant på vakt, mens 58 prosent er stresset på grunn av for stor omsorgsbelastning. 56 prosent sliter med søvnproblemer og 48 prosent føler at de ikke får prioritert seg selv (Pårørendealliansen 2019).</a:t>
            </a:r>
          </a:p>
          <a:p>
            <a:pPr marL="0" marR="0">
              <a:spcBef>
                <a:spcPts val="0"/>
              </a:spcBef>
              <a:spcAft>
                <a:spcPts val="0"/>
              </a:spcAft>
            </a:pPr>
            <a:endParaRPr lang="nb-NO" sz="1800" dirty="0">
              <a:solidFill>
                <a:srgbClr val="212121"/>
              </a:solidFill>
              <a:effectLst/>
              <a:latin typeface="Work Sans" pitchFamily="2" charset="0"/>
            </a:endParaRPr>
          </a:p>
          <a:p>
            <a:pPr marL="0" marR="0">
              <a:spcBef>
                <a:spcPts val="0"/>
              </a:spcBef>
              <a:spcAft>
                <a:spcPts val="0"/>
              </a:spcAft>
            </a:pPr>
            <a:r>
              <a:rPr lang="nb-NO" sz="1800" dirty="0">
                <a:solidFill>
                  <a:srgbClr val="212121"/>
                </a:solidFill>
                <a:effectLst/>
                <a:latin typeface="Work Sans" pitchFamily="2" charset="0"/>
              </a:rPr>
              <a:t>Helsepersonell bør snakke med pårørende om hva de kan gjøre for å ivareta sin egen helse og forebygge egen helsesvikt. Det bør komme frem at ulike pårørende vil ha forskjellige behov. Å forebygge helsesvikt kan for eksempel handle om å involvere det sosiale nettverket sitt i større grad, komme i bedre fysisk form eller å delta på kurs i mestring av belastning. For enkelte pårørende kan det å forebygge egen helsesvikt innebære at de får avlastning, enten fra helse- og omsorgstjenestene eller fra nærstående.</a:t>
            </a:r>
          </a:p>
          <a:p>
            <a:pPr marL="0" marR="0">
              <a:spcBef>
                <a:spcPts val="0"/>
              </a:spcBef>
              <a:spcAft>
                <a:spcPts val="0"/>
              </a:spcAft>
            </a:pPr>
            <a:endParaRPr lang="nb-NO" sz="1800" dirty="0">
              <a:solidFill>
                <a:srgbClr val="212121"/>
              </a:solidFill>
              <a:effectLst/>
              <a:latin typeface="Work Sans" pitchFamily="2" charset="0"/>
            </a:endParaRPr>
          </a:p>
          <a:p>
            <a:pPr marL="0" marR="0">
              <a:spcBef>
                <a:spcPts val="0"/>
              </a:spcBef>
              <a:spcAft>
                <a:spcPts val="0"/>
              </a:spcAft>
            </a:pPr>
            <a:r>
              <a:rPr lang="nb-NO" sz="1800" dirty="0">
                <a:solidFill>
                  <a:srgbClr val="212121"/>
                </a:solidFill>
                <a:effectLst/>
                <a:latin typeface="Work Sans" pitchFamily="2" charset="0"/>
              </a:rPr>
              <a:t>Gruppebaserte tilbud for pårørende bør utvikles i et samarbeid mellom fagpersoner og relevante brukerorganisasjoner. Aktuelle temaer for opplæring:</a:t>
            </a:r>
          </a:p>
          <a:p>
            <a:pPr rtl="0" fontAlgn="ctr">
              <a:spcBef>
                <a:spcPts val="0"/>
              </a:spcBef>
              <a:spcAft>
                <a:spcPts val="800"/>
              </a:spcAft>
              <a:buFont typeface="Arial" panose="020B0604020202020204" pitchFamily="34" charset="0"/>
              <a:buChar char="•"/>
            </a:pPr>
            <a:r>
              <a:rPr lang="nb-NO" sz="1800" dirty="0">
                <a:solidFill>
                  <a:srgbClr val="212121"/>
                </a:solidFill>
                <a:effectLst/>
                <a:latin typeface="Work Sans" pitchFamily="2" charset="0"/>
              </a:rPr>
              <a:t>Hjelpeapparatet, rettigheter og støtteordninger</a:t>
            </a:r>
            <a:endParaRPr lang="nb-NO" sz="1800" dirty="0">
              <a:effectLst/>
              <a:latin typeface="Calibri" panose="020F0502020204030204" pitchFamily="34" charset="0"/>
            </a:endParaRPr>
          </a:p>
          <a:p>
            <a:pPr rtl="0" fontAlgn="ctr">
              <a:spcBef>
                <a:spcPts val="0"/>
              </a:spcBef>
              <a:spcAft>
                <a:spcPts val="800"/>
              </a:spcAft>
              <a:buFont typeface="Arial" panose="020B0604020202020204" pitchFamily="34" charset="0"/>
              <a:buChar char="•"/>
            </a:pPr>
            <a:r>
              <a:rPr lang="nb-NO" sz="1800" dirty="0">
                <a:solidFill>
                  <a:srgbClr val="212121"/>
                </a:solidFill>
                <a:effectLst/>
                <a:latin typeface="Work Sans" pitchFamily="2" charset="0"/>
              </a:rPr>
              <a:t>Vanlige reaksjoner hos pårørende</a:t>
            </a:r>
            <a:endParaRPr lang="nb-NO" sz="1800" dirty="0">
              <a:effectLst/>
              <a:latin typeface="Calibri" panose="020F0502020204030204" pitchFamily="34" charset="0"/>
            </a:endParaRPr>
          </a:p>
          <a:p>
            <a:pPr rtl="0" fontAlgn="ctr">
              <a:spcBef>
                <a:spcPts val="0"/>
              </a:spcBef>
              <a:spcAft>
                <a:spcPts val="800"/>
              </a:spcAft>
              <a:buFont typeface="Arial" panose="020B0604020202020204" pitchFamily="34" charset="0"/>
              <a:buChar char="•"/>
            </a:pPr>
            <a:r>
              <a:rPr lang="nb-NO" sz="1800" dirty="0">
                <a:solidFill>
                  <a:srgbClr val="212121"/>
                </a:solidFill>
                <a:effectLst/>
                <a:latin typeface="Work Sans" pitchFamily="2" charset="0"/>
              </a:rPr>
              <a:t>Mestringsstrategier hos pårørende</a:t>
            </a:r>
            <a:endParaRPr lang="nb-NO" sz="1800" dirty="0">
              <a:effectLst/>
              <a:latin typeface="Calibri" panose="020F0502020204030204" pitchFamily="34" charset="0"/>
            </a:endParaRPr>
          </a:p>
          <a:p>
            <a:pPr rtl="0" fontAlgn="ctr">
              <a:spcBef>
                <a:spcPts val="0"/>
              </a:spcBef>
              <a:spcAft>
                <a:spcPts val="800"/>
              </a:spcAft>
              <a:buFont typeface="Arial" panose="020B0604020202020204" pitchFamily="34" charset="0"/>
              <a:buChar char="•"/>
            </a:pPr>
            <a:r>
              <a:rPr lang="nb-NO" sz="1800" dirty="0">
                <a:solidFill>
                  <a:srgbClr val="212121"/>
                </a:solidFill>
                <a:effectLst/>
                <a:latin typeface="Work Sans" pitchFamily="2" charset="0"/>
              </a:rPr>
              <a:t>Sykdom, behandling, oppfølging, hjelpemidler, velferdsteknologi</a:t>
            </a:r>
            <a:endParaRPr lang="nb-NO" sz="1800" dirty="0">
              <a:effectLst/>
              <a:latin typeface="Calibri" panose="020F0502020204030204" pitchFamily="34" charset="0"/>
            </a:endParaRPr>
          </a:p>
          <a:p>
            <a:pPr rtl="0" fontAlgn="ctr">
              <a:spcBef>
                <a:spcPts val="0"/>
              </a:spcBef>
              <a:spcAft>
                <a:spcPts val="800"/>
              </a:spcAft>
              <a:buFont typeface="Arial" panose="020B0604020202020204" pitchFamily="34" charset="0"/>
              <a:buChar char="•"/>
            </a:pPr>
            <a:r>
              <a:rPr lang="nb-NO" sz="1800" dirty="0">
                <a:solidFill>
                  <a:srgbClr val="212121"/>
                </a:solidFill>
                <a:effectLst/>
                <a:latin typeface="Work Sans" pitchFamily="2" charset="0"/>
              </a:rPr>
              <a:t>Kommunikasjon og samhandling</a:t>
            </a:r>
            <a:endParaRPr lang="nb-NO" sz="1800" dirty="0">
              <a:effectLst/>
              <a:latin typeface="Calibri" panose="020F0502020204030204" pitchFamily="34" charset="0"/>
            </a:endParaRPr>
          </a:p>
          <a:p>
            <a:pPr rtl="0" fontAlgn="ctr">
              <a:spcBef>
                <a:spcPts val="0"/>
              </a:spcBef>
              <a:spcAft>
                <a:spcPts val="800"/>
              </a:spcAft>
              <a:buFont typeface="Arial" panose="020B0604020202020204" pitchFamily="34" charset="0"/>
              <a:buChar char="•"/>
            </a:pPr>
            <a:r>
              <a:rPr lang="nb-NO" sz="1800" dirty="0">
                <a:solidFill>
                  <a:srgbClr val="212121"/>
                </a:solidFill>
                <a:effectLst/>
                <a:latin typeface="Work Sans" pitchFamily="2" charset="0"/>
              </a:rPr>
              <a:t>Ivaretakelse av egen helse, parforhold og eventuelt foreldrefunksjon</a:t>
            </a:r>
            <a:endParaRPr lang="nb-NO" sz="1800" dirty="0">
              <a:effectLst/>
              <a:latin typeface="Calibri" panose="020F0502020204030204" pitchFamily="34" charset="0"/>
            </a:endParaRPr>
          </a:p>
          <a:p>
            <a:pPr rtl="0" fontAlgn="ctr">
              <a:spcBef>
                <a:spcPts val="0"/>
              </a:spcBef>
              <a:spcAft>
                <a:spcPts val="800"/>
              </a:spcAft>
              <a:buFont typeface="Arial" panose="020B0604020202020204" pitchFamily="34" charset="0"/>
              <a:buChar char="•"/>
            </a:pPr>
            <a:r>
              <a:rPr lang="nb-NO" sz="1800" dirty="0">
                <a:solidFill>
                  <a:srgbClr val="212121"/>
                </a:solidFill>
                <a:effectLst/>
                <a:latin typeface="Work Sans" pitchFamily="2" charset="0"/>
              </a:rPr>
              <a:t>Barn som pårørende</a:t>
            </a:r>
            <a:endParaRPr lang="nb-NO" sz="1800" dirty="0">
              <a:effectLst/>
              <a:latin typeface="Calibri" panose="020F0502020204030204" pitchFamily="34" charset="0"/>
            </a:endParaRPr>
          </a:p>
          <a:p>
            <a:pPr rtl="0" fontAlgn="ctr">
              <a:spcBef>
                <a:spcPts val="0"/>
              </a:spcBef>
              <a:spcAft>
                <a:spcPts val="800"/>
              </a:spcAft>
              <a:buFont typeface="Arial" panose="020B0604020202020204" pitchFamily="34" charset="0"/>
              <a:buChar char="•"/>
            </a:pPr>
            <a:r>
              <a:rPr lang="nb-NO" sz="1800" dirty="0">
                <a:solidFill>
                  <a:srgbClr val="212121"/>
                </a:solidFill>
                <a:effectLst/>
                <a:latin typeface="Work Sans" pitchFamily="2" charset="0"/>
              </a:rPr>
              <a:t>Informasjon om andre aktuelle tilbud</a:t>
            </a:r>
            <a:endParaRPr lang="nb-NO" sz="1800" dirty="0">
              <a:effectLst/>
              <a:latin typeface="Calibri" panose="020F0502020204030204" pitchFamily="34" charset="0"/>
            </a:endParaRPr>
          </a:p>
          <a:p>
            <a:endParaRPr lang="nb-NO" dirty="0"/>
          </a:p>
          <a:p>
            <a:pPr marL="0" marR="0">
              <a:spcBef>
                <a:spcPts val="0"/>
              </a:spcBef>
              <a:spcAft>
                <a:spcPts val="0"/>
              </a:spcAft>
            </a:pPr>
            <a:r>
              <a:rPr lang="nb-NO" sz="1800" dirty="0">
                <a:solidFill>
                  <a:srgbClr val="212121"/>
                </a:solidFill>
                <a:effectLst/>
                <a:latin typeface="Work Sans" pitchFamily="2" charset="0"/>
              </a:rPr>
              <a:t>Helsepersonell bør snakke med pårørende om at mange pårørende har nytte og glede av å møte andre i samme situasjon. Pårørende bør få skriftlig informasjon om aktuelle lokale tilbud som:</a:t>
            </a:r>
          </a:p>
          <a:p>
            <a:pPr rtl="0" fontAlgn="ctr">
              <a:spcBef>
                <a:spcPts val="0"/>
              </a:spcBef>
              <a:spcAft>
                <a:spcPts val="800"/>
              </a:spcAft>
              <a:buFont typeface="Arial" panose="020B0604020202020204" pitchFamily="34" charset="0"/>
              <a:buChar char="•"/>
            </a:pPr>
            <a:r>
              <a:rPr lang="nb-NO" sz="1800" dirty="0">
                <a:solidFill>
                  <a:srgbClr val="212121"/>
                </a:solidFill>
                <a:effectLst/>
                <a:latin typeface="Work Sans" pitchFamily="2" charset="0"/>
              </a:rPr>
              <a:t>Bruker- og pårørendeorganisasjoner og selvhjelpsgrupper</a:t>
            </a:r>
            <a:endParaRPr lang="nb-NO" sz="1800" dirty="0">
              <a:effectLst/>
              <a:latin typeface="Calibri" panose="020F0502020204030204" pitchFamily="34" charset="0"/>
            </a:endParaRPr>
          </a:p>
          <a:p>
            <a:pPr rtl="0" fontAlgn="ctr">
              <a:spcBef>
                <a:spcPts val="0"/>
              </a:spcBef>
              <a:spcAft>
                <a:spcPts val="800"/>
              </a:spcAft>
              <a:buFont typeface="Arial" panose="020B0604020202020204" pitchFamily="34" charset="0"/>
              <a:buChar char="•"/>
            </a:pPr>
            <a:r>
              <a:rPr lang="nb-NO" sz="1800" dirty="0">
                <a:solidFill>
                  <a:srgbClr val="212121"/>
                </a:solidFill>
                <a:effectLst/>
                <a:latin typeface="Work Sans" pitchFamily="2" charset="0"/>
              </a:rPr>
              <a:t>Frivillige organisasjoner</a:t>
            </a:r>
            <a:endParaRPr lang="nb-NO" sz="1800" dirty="0">
              <a:effectLst/>
              <a:latin typeface="Calibri" panose="020F0502020204030204" pitchFamily="34" charset="0"/>
            </a:endParaRPr>
          </a:p>
          <a:p>
            <a:pPr rtl="0" fontAlgn="ctr">
              <a:spcBef>
                <a:spcPts val="0"/>
              </a:spcBef>
              <a:spcAft>
                <a:spcPts val="800"/>
              </a:spcAft>
              <a:buFont typeface="Arial" panose="020B0604020202020204" pitchFamily="34" charset="0"/>
              <a:buChar char="•"/>
            </a:pPr>
            <a:r>
              <a:rPr lang="nb-NO" sz="1800" dirty="0">
                <a:solidFill>
                  <a:srgbClr val="212121"/>
                </a:solidFill>
                <a:effectLst/>
                <a:latin typeface="Work Sans" pitchFamily="2" charset="0"/>
              </a:rPr>
              <a:t>Pårørendesentre, samtalegrupper, osv.</a:t>
            </a:r>
            <a:endParaRPr lang="nb-NO" sz="1800" dirty="0">
              <a:effectLst/>
              <a:latin typeface="Calibri" panose="020F0502020204030204" pitchFamily="34" charset="0"/>
            </a:endParaRPr>
          </a:p>
          <a:p>
            <a:pPr rtl="0" fontAlgn="ctr">
              <a:spcBef>
                <a:spcPts val="0"/>
              </a:spcBef>
              <a:spcAft>
                <a:spcPts val="800"/>
              </a:spcAft>
              <a:buFont typeface="Arial" panose="020B0604020202020204" pitchFamily="34" charset="0"/>
              <a:buChar char="•"/>
            </a:pPr>
            <a:r>
              <a:rPr lang="nb-NO" sz="1800" dirty="0">
                <a:solidFill>
                  <a:srgbClr val="212121"/>
                </a:solidFill>
                <a:effectLst/>
                <a:latin typeface="Work Sans" pitchFamily="2" charset="0"/>
              </a:rPr>
              <a:t>Aktuelle nettsider med </a:t>
            </a:r>
            <a:r>
              <a:rPr lang="nb-NO" sz="1800" dirty="0" err="1">
                <a:solidFill>
                  <a:srgbClr val="212121"/>
                </a:solidFill>
                <a:effectLst/>
                <a:latin typeface="Work Sans" pitchFamily="2" charset="0"/>
              </a:rPr>
              <a:t>nettchat</a:t>
            </a:r>
            <a:r>
              <a:rPr lang="nb-NO" sz="1800" dirty="0">
                <a:solidFill>
                  <a:srgbClr val="212121"/>
                </a:solidFill>
                <a:effectLst/>
                <a:latin typeface="Work Sans" pitchFamily="2" charset="0"/>
              </a:rPr>
              <a:t> ol.</a:t>
            </a:r>
            <a:endParaRPr lang="nb-NO" sz="1800" dirty="0">
              <a:effectLst/>
              <a:latin typeface="Calibri" panose="020F0502020204030204" pitchFamily="34" charset="0"/>
            </a:endParaRPr>
          </a:p>
          <a:p>
            <a:pPr rtl="0" fontAlgn="ctr">
              <a:spcBef>
                <a:spcPts val="0"/>
              </a:spcBef>
              <a:spcAft>
                <a:spcPts val="800"/>
              </a:spcAft>
              <a:buFont typeface="Arial" panose="020B0604020202020204" pitchFamily="34" charset="0"/>
              <a:buChar char="•"/>
            </a:pPr>
            <a:r>
              <a:rPr lang="nb-NO" sz="1800" dirty="0">
                <a:solidFill>
                  <a:srgbClr val="212121"/>
                </a:solidFill>
                <a:effectLst/>
                <a:latin typeface="Work Sans" pitchFamily="2" charset="0"/>
              </a:rPr>
              <a:t>Lærings- og mestringstilbud ved helseforetak eller i kommuner</a:t>
            </a:r>
            <a:endParaRPr lang="nb-NO" sz="1800" dirty="0">
              <a:effectLst/>
              <a:latin typeface="Calibri" panose="020F0502020204030204" pitchFamily="34" charset="0"/>
            </a:endParaRPr>
          </a:p>
          <a:p>
            <a:endParaRPr lang="nb-NO" dirty="0"/>
          </a:p>
        </p:txBody>
      </p:sp>
      <p:sp>
        <p:nvSpPr>
          <p:cNvPr id="4" name="Plassholder for lysbildenummer 3"/>
          <p:cNvSpPr>
            <a:spLocks noGrp="1"/>
          </p:cNvSpPr>
          <p:nvPr>
            <p:ph type="sldNum" sz="quarter" idx="5"/>
          </p:nvPr>
        </p:nvSpPr>
        <p:spPr/>
        <p:txBody>
          <a:bodyPr/>
          <a:lstStyle/>
          <a:p>
            <a:fld id="{50D1D6FD-2EA5-4FFF-B07F-6F402568522D}" type="slidenum">
              <a:rPr lang="nb-NO" smtClean="0"/>
              <a:t>11</a:t>
            </a:fld>
            <a:endParaRPr lang="nb-NO"/>
          </a:p>
        </p:txBody>
      </p:sp>
    </p:spTree>
    <p:extLst>
      <p:ext uri="{BB962C8B-B14F-4D97-AF65-F5344CB8AC3E}">
        <p14:creationId xmlns:p14="http://schemas.microsoft.com/office/powerpoint/2010/main" val="176604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2"/>
            <a:r>
              <a:rPr lang="nb-NO" dirty="0"/>
              <a:t>1) Det er ensomt å være pårørende</a:t>
            </a:r>
          </a:p>
          <a:p>
            <a:pPr lvl="3"/>
            <a:r>
              <a:rPr lang="nb-NO" dirty="0"/>
              <a:t>Mye ansvar</a:t>
            </a:r>
          </a:p>
          <a:p>
            <a:pPr lvl="3"/>
            <a:r>
              <a:rPr lang="nb-NO" dirty="0"/>
              <a:t>Vanskelig å holde på venner</a:t>
            </a:r>
          </a:p>
          <a:p>
            <a:pPr lvl="3"/>
            <a:r>
              <a:rPr lang="nb-NO" dirty="0"/>
              <a:t>Behov for hjelp til å koordinere</a:t>
            </a:r>
          </a:p>
          <a:p>
            <a:pPr lvl="3"/>
            <a:r>
              <a:rPr lang="nb-NO" dirty="0"/>
              <a:t>De pårørende må bli tatt på alvor, bli hørt, respektert og sett på som en ressurs</a:t>
            </a:r>
          </a:p>
          <a:p>
            <a:pPr lvl="2"/>
            <a:r>
              <a:rPr lang="nb-NO" dirty="0"/>
              <a:t>2) Pårørende har et stort behov for informasjon</a:t>
            </a:r>
          </a:p>
          <a:p>
            <a:pPr lvl="3"/>
            <a:r>
              <a:rPr lang="nb-NO" dirty="0"/>
              <a:t>Vet ikke hvor de kan ta kontakt</a:t>
            </a:r>
          </a:p>
          <a:p>
            <a:r>
              <a:rPr lang="nb-NO" dirty="0"/>
              <a:t>	3) Det er viktig å identifisere hvem de pårørende er tidlig nok</a:t>
            </a:r>
          </a:p>
          <a:p>
            <a:pPr lvl="1"/>
            <a:r>
              <a:rPr lang="nb-NO" dirty="0"/>
              <a:t>	Fange opp tidlig nok</a:t>
            </a:r>
          </a:p>
          <a:p>
            <a:pPr lvl="1"/>
            <a:r>
              <a:rPr lang="nb-NO" dirty="0"/>
              <a:t>	Det er slitsomt å stå alene, de er redde og har mange bekymringer</a:t>
            </a:r>
          </a:p>
          <a:p>
            <a:r>
              <a:rPr lang="nb-NO" dirty="0"/>
              <a:t>	4) Tjenestene må være av høy faglig kvalitet for å oppleve trygghet</a:t>
            </a:r>
          </a:p>
          <a:p>
            <a:pPr lvl="1"/>
            <a:r>
              <a:rPr lang="nb-NO" dirty="0"/>
              <a:t>	Kontinuitet i personalet (både avlastning og hjemmesykepleie)</a:t>
            </a:r>
          </a:p>
          <a:p>
            <a:pPr lvl="1"/>
            <a:r>
              <a:rPr lang="nb-NO" dirty="0"/>
              <a:t>	Aktivitetstilbud som er tilpasset brukeren</a:t>
            </a:r>
          </a:p>
          <a:p>
            <a:pPr lvl="1"/>
            <a:r>
              <a:rPr lang="nb-NO" dirty="0"/>
              <a:t>	Tilbud til brukere som er i samme situasjon (</a:t>
            </a:r>
            <a:r>
              <a:rPr lang="nb-NO" dirty="0" err="1"/>
              <a:t>feks</a:t>
            </a:r>
            <a:r>
              <a:rPr lang="nb-NO" dirty="0"/>
              <a:t> lik diagnose) kan få tilbud om å komme på avlastningsopphold samtidig </a:t>
            </a:r>
          </a:p>
          <a:p>
            <a:pPr lvl="3"/>
            <a:endParaRPr lang="nb-NO" dirty="0"/>
          </a:p>
          <a:p>
            <a:endParaRPr lang="nb-NO" dirty="0"/>
          </a:p>
        </p:txBody>
      </p:sp>
      <p:sp>
        <p:nvSpPr>
          <p:cNvPr id="4" name="Plassholder for lysbildenummer 3"/>
          <p:cNvSpPr>
            <a:spLocks noGrp="1"/>
          </p:cNvSpPr>
          <p:nvPr>
            <p:ph type="sldNum" sz="quarter" idx="5"/>
          </p:nvPr>
        </p:nvSpPr>
        <p:spPr/>
        <p:txBody>
          <a:bodyPr/>
          <a:lstStyle/>
          <a:p>
            <a:fld id="{50D1D6FD-2EA5-4FFF-B07F-6F402568522D}" type="slidenum">
              <a:rPr lang="nb-NO" smtClean="0"/>
              <a:t>14</a:t>
            </a:fld>
            <a:endParaRPr lang="nb-NO"/>
          </a:p>
        </p:txBody>
      </p:sp>
    </p:spTree>
    <p:extLst>
      <p:ext uri="{BB962C8B-B14F-4D97-AF65-F5344CB8AC3E}">
        <p14:creationId xmlns:p14="http://schemas.microsoft.com/office/powerpoint/2010/main" val="11871042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grpSp>
        <p:nvGrpSpPr>
          <p:cNvPr id="12" name="Gruppe 11"/>
          <p:cNvGrpSpPr/>
          <p:nvPr userDrawn="1"/>
        </p:nvGrpSpPr>
        <p:grpSpPr>
          <a:xfrm>
            <a:off x="0" y="2835906"/>
            <a:ext cx="12192000" cy="4022095"/>
            <a:chOff x="0" y="2835905"/>
            <a:chExt cx="9144000" cy="4022095"/>
          </a:xfrm>
        </p:grpSpPr>
        <p:sp>
          <p:nvSpPr>
            <p:cNvPr id="13" name="Rettvinklet trekant 12"/>
            <p:cNvSpPr/>
            <p:nvPr/>
          </p:nvSpPr>
          <p:spPr>
            <a:xfrm flipH="1">
              <a:off x="1023958" y="2835905"/>
              <a:ext cx="8120039" cy="1946786"/>
            </a:xfrm>
            <a:prstGeom prst="rtTriangle">
              <a:avLst/>
            </a:prstGeom>
            <a:solidFill>
              <a:srgbClr val="01B6AD">
                <a:alpha val="5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4" name="Rektangel 13"/>
            <p:cNvSpPr/>
            <p:nvPr userDrawn="1"/>
          </p:nvSpPr>
          <p:spPr>
            <a:xfrm>
              <a:off x="0" y="4812188"/>
              <a:ext cx="9144000" cy="2045812"/>
            </a:xfrm>
            <a:prstGeom prst="rect">
              <a:avLst/>
            </a:prstGeom>
            <a:solidFill>
              <a:srgbClr val="01B6A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5" name="Rettvinklet trekant 14"/>
            <p:cNvSpPr/>
            <p:nvPr/>
          </p:nvSpPr>
          <p:spPr>
            <a:xfrm>
              <a:off x="0" y="3778879"/>
              <a:ext cx="9101862" cy="1032387"/>
            </a:xfrm>
            <a:prstGeom prst="rtTriangle">
              <a:avLst/>
            </a:prstGeom>
            <a:solidFill>
              <a:srgbClr val="9AE2DE">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6" name="Rettvinklet trekant 15"/>
            <p:cNvSpPr/>
            <p:nvPr userDrawn="1"/>
          </p:nvSpPr>
          <p:spPr>
            <a:xfrm flipH="1">
              <a:off x="0" y="3889360"/>
              <a:ext cx="9144000" cy="922828"/>
            </a:xfrm>
            <a:prstGeom prst="rtTriangle">
              <a:avLst/>
            </a:prstGeom>
            <a:solidFill>
              <a:srgbClr val="01B6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grpSp>
      <p:sp>
        <p:nvSpPr>
          <p:cNvPr id="2" name="Tittel 1"/>
          <p:cNvSpPr>
            <a:spLocks noGrp="1"/>
          </p:cNvSpPr>
          <p:nvPr>
            <p:ph type="ctrTitle" hasCustomPrompt="1"/>
          </p:nvPr>
        </p:nvSpPr>
        <p:spPr>
          <a:xfrm>
            <a:off x="914400" y="5079128"/>
            <a:ext cx="10363200" cy="566758"/>
          </a:xfrm>
        </p:spPr>
        <p:txBody>
          <a:bodyPr>
            <a:normAutofit/>
          </a:bodyPr>
          <a:lstStyle>
            <a:lvl1pPr algn="ctr">
              <a:defRPr sz="2800" b="0">
                <a:solidFill>
                  <a:schemeClr val="bg1"/>
                </a:solidFill>
              </a:defRPr>
            </a:lvl1pPr>
          </a:lstStyle>
          <a:p>
            <a:r>
              <a:rPr lang="nb-NO" dirty="0"/>
              <a:t>Hva handler presentasjonen om?</a:t>
            </a:r>
          </a:p>
        </p:txBody>
      </p:sp>
      <p:sp>
        <p:nvSpPr>
          <p:cNvPr id="3" name="Undertittel 2"/>
          <p:cNvSpPr>
            <a:spLocks noGrp="1"/>
          </p:cNvSpPr>
          <p:nvPr>
            <p:ph type="subTitle" idx="1" hasCustomPrompt="1"/>
          </p:nvPr>
        </p:nvSpPr>
        <p:spPr>
          <a:xfrm>
            <a:off x="1828800" y="5788855"/>
            <a:ext cx="8534400" cy="464235"/>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a:t>Hvem holder presentasjonen?</a:t>
            </a:r>
          </a:p>
        </p:txBody>
      </p:sp>
      <p:cxnSp>
        <p:nvCxnSpPr>
          <p:cNvPr id="5" name="Rett linje 4"/>
          <p:cNvCxnSpPr/>
          <p:nvPr userDrawn="1"/>
        </p:nvCxnSpPr>
        <p:spPr>
          <a:xfrm>
            <a:off x="1611338" y="5701075"/>
            <a:ext cx="9149121"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7" name="Bilde 16" descr="Ringerike_våpen.jpg">
            <a:extLst>
              <a:ext uri="{FF2B5EF4-FFF2-40B4-BE49-F238E27FC236}">
                <a16:creationId xmlns:a16="http://schemas.microsoft.com/office/drawing/2014/main" id="{0564C69D-A017-324C-B3FC-60D34833DA8B}"/>
              </a:ext>
            </a:extLst>
          </p:cNvPr>
          <p:cNvPicPr>
            <a:picLocks noChangeAspect="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63319"/>
          <a:stretch/>
        </p:blipFill>
        <p:spPr>
          <a:xfrm>
            <a:off x="4432109" y="2519916"/>
            <a:ext cx="3457400" cy="1064852"/>
          </a:xfrm>
          <a:prstGeom prst="rect">
            <a:avLst/>
          </a:prstGeom>
        </p:spPr>
      </p:pic>
      <p:pic>
        <p:nvPicPr>
          <p:cNvPr id="18" name="Bilde 17">
            <a:extLst>
              <a:ext uri="{FF2B5EF4-FFF2-40B4-BE49-F238E27FC236}">
                <a16:creationId xmlns:a16="http://schemas.microsoft.com/office/drawing/2014/main" id="{7BDE89CA-CFF8-9F40-B2A4-40EEE6EF642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393"/>
          <a:stretch/>
        </p:blipFill>
        <p:spPr>
          <a:xfrm>
            <a:off x="5351637" y="597665"/>
            <a:ext cx="1618343" cy="1966609"/>
          </a:xfrm>
          <a:prstGeom prst="rect">
            <a:avLst/>
          </a:prstGeom>
        </p:spPr>
      </p:pic>
    </p:spTree>
    <p:extLst>
      <p:ext uri="{BB962C8B-B14F-4D97-AF65-F5344CB8AC3E}">
        <p14:creationId xmlns:p14="http://schemas.microsoft.com/office/powerpoint/2010/main" val="3665324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lvl1pPr>
              <a:defRPr sz="2900" b="1">
                <a:solidFill>
                  <a:srgbClr val="01B6AD"/>
                </a:solidFill>
              </a:defRPr>
            </a:lvl1pPr>
          </a:lstStyle>
          <a:p>
            <a:r>
              <a:rPr lang="nb-NO"/>
              <a:t>Klikk for å redigere tittelstil</a:t>
            </a:r>
            <a:endParaRPr lang="nb-NO" dirty="0"/>
          </a:p>
        </p:txBody>
      </p:sp>
      <p:sp>
        <p:nvSpPr>
          <p:cNvPr id="3" name="Plassholder for innhold 2"/>
          <p:cNvSpPr>
            <a:spLocks noGrp="1"/>
          </p:cNvSpPr>
          <p:nvPr>
            <p:ph idx="1"/>
          </p:nvPr>
        </p:nvSpPr>
        <p:spPr/>
        <p:txBody>
          <a:bodyPr/>
          <a:lstStyle>
            <a:lvl1pPr marL="342900" indent="-342900">
              <a:buClr>
                <a:srgbClr val="01B6AD"/>
              </a:buClr>
              <a:buSzPct val="125000"/>
              <a:buFont typeface="Arial" panose="020B0604020202020204" pitchFamily="34" charset="0"/>
              <a:buChar char="•"/>
              <a:defRPr sz="3200"/>
            </a:lvl1pPr>
            <a:lvl2pPr marL="742950" indent="-285750">
              <a:buClr>
                <a:srgbClr val="01B6AD"/>
              </a:buClr>
              <a:buSzPct val="125000"/>
              <a:buFont typeface="Arial" panose="020B0604020202020204" pitchFamily="34" charset="0"/>
              <a:buChar char="•"/>
              <a:defRPr sz="2800"/>
            </a:lvl2pPr>
            <a:lvl3pPr marL="1143000" indent="-228600">
              <a:buClr>
                <a:srgbClr val="01B6AD"/>
              </a:buClr>
              <a:buSzPct val="125000"/>
              <a:buFont typeface="Arial" panose="020B0604020202020204" pitchFamily="34" charset="0"/>
              <a:buChar char="•"/>
              <a:defRPr/>
            </a:lvl3pPr>
            <a:lvl4pPr marL="1600200" indent="-228600">
              <a:buClr>
                <a:srgbClr val="01B6AD"/>
              </a:buClr>
              <a:buSzPct val="125000"/>
              <a:buFont typeface="Arial" panose="020B0604020202020204" pitchFamily="34" charset="0"/>
              <a:buChar char="•"/>
              <a:defRPr sz="2200"/>
            </a:lvl4pPr>
            <a:lvl5pPr marL="2057400" indent="-228600">
              <a:buClr>
                <a:srgbClr val="01B6AD"/>
              </a:buClr>
              <a:buSzPct val="125000"/>
              <a:buFont typeface="Arial" panose="020B0604020202020204" pitchFamily="34" charset="0"/>
              <a:buChar char="•"/>
              <a:defRPr sz="20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cxnSp>
        <p:nvCxnSpPr>
          <p:cNvPr id="5" name="Rett linje 4"/>
          <p:cNvCxnSpPr/>
          <p:nvPr userDrawn="1"/>
        </p:nvCxnSpPr>
        <p:spPr>
          <a:xfrm>
            <a:off x="309139" y="798841"/>
            <a:ext cx="10834711"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7" name="Bilde 6">
            <a:extLst>
              <a:ext uri="{FF2B5EF4-FFF2-40B4-BE49-F238E27FC236}">
                <a16:creationId xmlns:a16="http://schemas.microsoft.com/office/drawing/2014/main" id="{7BDE89CA-CFF8-9F40-B2A4-40EEE6EF642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393"/>
          <a:stretch/>
        </p:blipFill>
        <p:spPr>
          <a:xfrm>
            <a:off x="11143850" y="202945"/>
            <a:ext cx="827252" cy="1005276"/>
          </a:xfrm>
          <a:prstGeom prst="rect">
            <a:avLst/>
          </a:prstGeom>
        </p:spPr>
      </p:pic>
      <p:pic>
        <p:nvPicPr>
          <p:cNvPr id="12" name="Bilde 11" descr="ringerike_strip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1854" y="6291688"/>
            <a:ext cx="8703736" cy="356173"/>
          </a:xfrm>
          <a:prstGeom prst="rect">
            <a:avLst/>
          </a:prstGeom>
        </p:spPr>
      </p:pic>
      <p:cxnSp>
        <p:nvCxnSpPr>
          <p:cNvPr id="9" name="Rett linje 8"/>
          <p:cNvCxnSpPr/>
          <p:nvPr userDrawn="1"/>
        </p:nvCxnSpPr>
        <p:spPr>
          <a:xfrm flipH="1" flipV="1">
            <a:off x="3857625" y="6584909"/>
            <a:ext cx="8056495" cy="1"/>
          </a:xfrm>
          <a:prstGeom prst="line">
            <a:avLst/>
          </a:prstGeom>
          <a:ln w="9525">
            <a:solidFill>
              <a:srgbClr val="00A49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0113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1"/>
            <a:ext cx="10363200" cy="1362075"/>
          </a:xfrm>
        </p:spPr>
        <p:txBody>
          <a:bodyPr anchor="t"/>
          <a:lstStyle>
            <a:lvl1pPr algn="l">
              <a:defRPr sz="4000" b="1" cap="all">
                <a:solidFill>
                  <a:srgbClr val="01B6AD"/>
                </a:solidFill>
              </a:defRPr>
            </a:lvl1pPr>
          </a:lstStyle>
          <a:p>
            <a:r>
              <a:rPr lang="nb-NO"/>
              <a:t>Klikk for å redigere tittelstil</a:t>
            </a:r>
            <a:endParaRPr lang="nb-NO" dirty="0"/>
          </a:p>
        </p:txBody>
      </p:sp>
      <p:sp>
        <p:nvSpPr>
          <p:cNvPr id="3" name="Plassholder f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cxnSp>
        <p:nvCxnSpPr>
          <p:cNvPr id="5" name="Rett linje 4"/>
          <p:cNvCxnSpPr/>
          <p:nvPr userDrawn="1"/>
        </p:nvCxnSpPr>
        <p:spPr>
          <a:xfrm>
            <a:off x="309139" y="798841"/>
            <a:ext cx="10834711"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7" name="Bilde 6">
            <a:extLst>
              <a:ext uri="{FF2B5EF4-FFF2-40B4-BE49-F238E27FC236}">
                <a16:creationId xmlns:a16="http://schemas.microsoft.com/office/drawing/2014/main" id="{7BDE89CA-CFF8-9F40-B2A4-40EEE6EF642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393"/>
          <a:stretch/>
        </p:blipFill>
        <p:spPr>
          <a:xfrm>
            <a:off x="11143850" y="202945"/>
            <a:ext cx="827252" cy="1005276"/>
          </a:xfrm>
          <a:prstGeom prst="rect">
            <a:avLst/>
          </a:prstGeom>
        </p:spPr>
      </p:pic>
      <p:pic>
        <p:nvPicPr>
          <p:cNvPr id="8" name="Bilde 7" descr="ringerike_strip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1854" y="6291688"/>
            <a:ext cx="8703736" cy="356173"/>
          </a:xfrm>
          <a:prstGeom prst="rect">
            <a:avLst/>
          </a:prstGeom>
        </p:spPr>
      </p:pic>
      <p:cxnSp>
        <p:nvCxnSpPr>
          <p:cNvPr id="9" name="Rett linje 8"/>
          <p:cNvCxnSpPr/>
          <p:nvPr userDrawn="1"/>
        </p:nvCxnSpPr>
        <p:spPr>
          <a:xfrm flipH="1" flipV="1">
            <a:off x="3857625" y="6584909"/>
            <a:ext cx="8056495" cy="1"/>
          </a:xfrm>
          <a:prstGeom prst="line">
            <a:avLst/>
          </a:prstGeom>
          <a:ln w="9525">
            <a:solidFill>
              <a:srgbClr val="00A49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1631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lvl1pPr>
              <a:defRPr sz="2900" b="1">
                <a:solidFill>
                  <a:srgbClr val="01B6AD"/>
                </a:solidFill>
              </a:defRPr>
            </a:lvl1pPr>
          </a:lstStyle>
          <a:p>
            <a:r>
              <a:rPr lang="nb-NO"/>
              <a:t>Klikk for å redigere tittelstil</a:t>
            </a:r>
            <a:endParaRPr lang="nb-NO" dirty="0"/>
          </a:p>
        </p:txBody>
      </p:sp>
      <p:sp>
        <p:nvSpPr>
          <p:cNvPr id="3" name="Plassholder for innhold 2"/>
          <p:cNvSpPr>
            <a:spLocks noGrp="1"/>
          </p:cNvSpPr>
          <p:nvPr>
            <p:ph sz="half" idx="1"/>
          </p:nvPr>
        </p:nvSpPr>
        <p:spPr>
          <a:xfrm>
            <a:off x="609600" y="1252026"/>
            <a:ext cx="5384800" cy="4874138"/>
          </a:xfrm>
        </p:spPr>
        <p:txBody>
          <a:bodyPr/>
          <a:lstStyle>
            <a:lvl1pPr marL="342900" indent="-342900">
              <a:buClr>
                <a:srgbClr val="01B6AD"/>
              </a:buClr>
              <a:buSzPct val="125000"/>
              <a:buFont typeface="Arial" panose="020B0604020202020204" pitchFamily="34" charset="0"/>
              <a:buChar char="•"/>
              <a:defRPr sz="2800"/>
            </a:lvl1pPr>
            <a:lvl2pPr marL="742950" indent="-285750">
              <a:buClr>
                <a:srgbClr val="01B6AD"/>
              </a:buClr>
              <a:buSzPct val="125000"/>
              <a:buFont typeface="Arial" panose="020B0604020202020204" pitchFamily="34" charset="0"/>
              <a:buChar char="•"/>
              <a:defRPr sz="2400"/>
            </a:lvl2pPr>
            <a:lvl3pPr marL="1143000" indent="-228600">
              <a:buClr>
                <a:srgbClr val="01B6AD"/>
              </a:buClr>
              <a:buSzPct val="125000"/>
              <a:buFont typeface="Arial" panose="020B0604020202020204" pitchFamily="34" charset="0"/>
              <a:buChar char="•"/>
              <a:defRPr sz="2000"/>
            </a:lvl3pPr>
            <a:lvl4pPr marL="1600200" indent="-228600">
              <a:buClr>
                <a:srgbClr val="01B6AD"/>
              </a:buClr>
              <a:buSzPct val="125000"/>
              <a:buFont typeface="Arial" panose="020B0604020202020204" pitchFamily="34" charset="0"/>
              <a:buChar char="•"/>
              <a:defRPr sz="1800"/>
            </a:lvl4pPr>
            <a:lvl5pPr marL="2057400" indent="-228600">
              <a:buClr>
                <a:srgbClr val="01B6AD"/>
              </a:buClr>
              <a:buSzPct val="125000"/>
              <a:buFont typeface="Arial" panose="020B0604020202020204" pitchFamily="34" charset="0"/>
              <a:buChar cha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p:cNvSpPr>
            <a:spLocks noGrp="1"/>
          </p:cNvSpPr>
          <p:nvPr>
            <p:ph sz="half" idx="2"/>
          </p:nvPr>
        </p:nvSpPr>
        <p:spPr>
          <a:xfrm>
            <a:off x="6197600" y="1252026"/>
            <a:ext cx="5384800" cy="4874138"/>
          </a:xfrm>
        </p:spPr>
        <p:txBody>
          <a:bodyPr/>
          <a:lstStyle>
            <a:lvl1pPr marL="342900" indent="-342900">
              <a:buClr>
                <a:srgbClr val="01B6AD"/>
              </a:buClr>
              <a:buSzPct val="125000"/>
              <a:buFont typeface="Arial" panose="020B0604020202020204" pitchFamily="34" charset="0"/>
              <a:buChar char="•"/>
              <a:defRPr sz="2800"/>
            </a:lvl1pPr>
            <a:lvl2pPr marL="742950" indent="-285750">
              <a:buClr>
                <a:srgbClr val="01B6AD"/>
              </a:buClr>
              <a:buSzPct val="125000"/>
              <a:buFont typeface="Arial" panose="020B0604020202020204" pitchFamily="34" charset="0"/>
              <a:buChar char="•"/>
              <a:defRPr sz="2400"/>
            </a:lvl2pPr>
            <a:lvl3pPr marL="1143000" indent="-228600">
              <a:buClr>
                <a:srgbClr val="01B6AD"/>
              </a:buClr>
              <a:buSzPct val="125000"/>
              <a:buFont typeface="Arial" panose="020B0604020202020204" pitchFamily="34" charset="0"/>
              <a:buChar char="•"/>
              <a:defRPr sz="2000"/>
            </a:lvl3pPr>
            <a:lvl4pPr marL="1600200" indent="-228600">
              <a:buClr>
                <a:srgbClr val="01B6AD"/>
              </a:buClr>
              <a:buSzPct val="125000"/>
              <a:buFont typeface="Arial" panose="020B0604020202020204" pitchFamily="34" charset="0"/>
              <a:buChar char="•"/>
              <a:defRPr sz="1800"/>
            </a:lvl4pPr>
            <a:lvl5pPr marL="2057400" indent="-228600">
              <a:buClr>
                <a:srgbClr val="01B6AD"/>
              </a:buClr>
              <a:buSzPct val="125000"/>
              <a:buFont typeface="Arial" panose="020B0604020202020204" pitchFamily="34" charset="0"/>
              <a:buChar cha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cxnSp>
        <p:nvCxnSpPr>
          <p:cNvPr id="6" name="Rett linje 5"/>
          <p:cNvCxnSpPr/>
          <p:nvPr userDrawn="1"/>
        </p:nvCxnSpPr>
        <p:spPr>
          <a:xfrm>
            <a:off x="309139" y="798841"/>
            <a:ext cx="10834711"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8" name="Bilde 7">
            <a:extLst>
              <a:ext uri="{FF2B5EF4-FFF2-40B4-BE49-F238E27FC236}">
                <a16:creationId xmlns:a16="http://schemas.microsoft.com/office/drawing/2014/main" id="{7BDE89CA-CFF8-9F40-B2A4-40EEE6EF642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393"/>
          <a:stretch/>
        </p:blipFill>
        <p:spPr>
          <a:xfrm>
            <a:off x="11143850" y="202945"/>
            <a:ext cx="827252" cy="1005276"/>
          </a:xfrm>
          <a:prstGeom prst="rect">
            <a:avLst/>
          </a:prstGeom>
        </p:spPr>
      </p:pic>
      <p:pic>
        <p:nvPicPr>
          <p:cNvPr id="9" name="Bilde 8" descr="ringerike_strip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1854" y="6291688"/>
            <a:ext cx="8703736" cy="356173"/>
          </a:xfrm>
          <a:prstGeom prst="rect">
            <a:avLst/>
          </a:prstGeom>
        </p:spPr>
      </p:pic>
      <p:cxnSp>
        <p:nvCxnSpPr>
          <p:cNvPr id="10" name="Rett linje 9"/>
          <p:cNvCxnSpPr/>
          <p:nvPr userDrawn="1"/>
        </p:nvCxnSpPr>
        <p:spPr>
          <a:xfrm flipH="1" flipV="1">
            <a:off x="3857625" y="6584909"/>
            <a:ext cx="8056495" cy="1"/>
          </a:xfrm>
          <a:prstGeom prst="line">
            <a:avLst/>
          </a:prstGeom>
          <a:ln w="9525">
            <a:solidFill>
              <a:srgbClr val="00A49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4948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lvl1pPr>
              <a:defRPr sz="2900">
                <a:solidFill>
                  <a:srgbClr val="01B6AD"/>
                </a:solidFill>
              </a:defRPr>
            </a:lvl1pPr>
          </a:lstStyle>
          <a:p>
            <a:r>
              <a:rPr lang="nb-NO"/>
              <a:t>Klikk for å redigere tittelstil</a:t>
            </a:r>
            <a:endParaRPr lang="nb-NO" dirty="0"/>
          </a:p>
        </p:txBody>
      </p:sp>
      <p:sp>
        <p:nvSpPr>
          <p:cNvPr id="3" name="Plassholder for tekst 2"/>
          <p:cNvSpPr>
            <a:spLocks noGrp="1"/>
          </p:cNvSpPr>
          <p:nvPr>
            <p:ph type="body" idx="1"/>
          </p:nvPr>
        </p:nvSpPr>
        <p:spPr>
          <a:xfrm>
            <a:off x="609600" y="1230923"/>
            <a:ext cx="5386917" cy="7315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09600" y="2018715"/>
            <a:ext cx="5386917" cy="4107449"/>
          </a:xfrm>
        </p:spPr>
        <p:txBody>
          <a:bodyPr/>
          <a:lstStyle>
            <a:lvl1pPr marL="342900" indent="-342900">
              <a:buClr>
                <a:srgbClr val="01B6AD"/>
              </a:buClr>
              <a:buSzPct val="125000"/>
              <a:buFont typeface="Arial" panose="020B0604020202020204" pitchFamily="34" charset="0"/>
              <a:buChar char="•"/>
              <a:defRPr sz="2400"/>
            </a:lvl1pPr>
            <a:lvl2pPr marL="742950" indent="-285750">
              <a:buClr>
                <a:srgbClr val="01B6AD"/>
              </a:buClr>
              <a:buSzPct val="125000"/>
              <a:buFont typeface="Arial" panose="020B0604020202020204" pitchFamily="34" charset="0"/>
              <a:buChar char="•"/>
              <a:defRPr sz="2000"/>
            </a:lvl2pPr>
            <a:lvl3pPr marL="1143000" indent="-228600">
              <a:buClr>
                <a:srgbClr val="01B6AD"/>
              </a:buClr>
              <a:buSzPct val="125000"/>
              <a:buFont typeface="Arial" panose="020B0604020202020204" pitchFamily="34" charset="0"/>
              <a:buChar char="•"/>
              <a:defRPr sz="1800"/>
            </a:lvl3pPr>
            <a:lvl4pPr marL="1600200" indent="-228600">
              <a:buClr>
                <a:srgbClr val="01B6AD"/>
              </a:buClr>
              <a:buSzPct val="125000"/>
              <a:buFont typeface="Arial" panose="020B0604020202020204" pitchFamily="34" charset="0"/>
              <a:buChar char="•"/>
              <a:defRPr sz="1600"/>
            </a:lvl4pPr>
            <a:lvl5pPr marL="2057400" indent="-228600">
              <a:buClr>
                <a:srgbClr val="01B6AD"/>
              </a:buClr>
              <a:buSzPct val="125000"/>
              <a:buFont typeface="Arial" panose="020B0604020202020204" pitchFamily="34" charset="0"/>
              <a:buChar cha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tekst 4"/>
          <p:cNvSpPr>
            <a:spLocks noGrp="1"/>
          </p:cNvSpPr>
          <p:nvPr>
            <p:ph type="body" sz="quarter" idx="3"/>
          </p:nvPr>
        </p:nvSpPr>
        <p:spPr>
          <a:xfrm>
            <a:off x="6193368" y="1230923"/>
            <a:ext cx="5389033" cy="7315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93368" y="2018715"/>
            <a:ext cx="5389033" cy="4107449"/>
          </a:xfrm>
        </p:spPr>
        <p:txBody>
          <a:bodyPr/>
          <a:lstStyle>
            <a:lvl1pPr marL="342900" indent="-342900">
              <a:buClr>
                <a:srgbClr val="01B6AD"/>
              </a:buClr>
              <a:buSzPct val="125000"/>
              <a:buFont typeface="Arial" panose="020B0604020202020204" pitchFamily="34" charset="0"/>
              <a:buChar char="•"/>
              <a:defRPr sz="2400"/>
            </a:lvl1pPr>
            <a:lvl2pPr marL="742950" indent="-285750">
              <a:buClr>
                <a:srgbClr val="01B6AD"/>
              </a:buClr>
              <a:buSzPct val="125000"/>
              <a:buFont typeface="Arial" panose="020B0604020202020204" pitchFamily="34" charset="0"/>
              <a:buChar char="•"/>
              <a:defRPr sz="2000"/>
            </a:lvl2pPr>
            <a:lvl3pPr marL="1143000" indent="-228600">
              <a:buClr>
                <a:srgbClr val="01B6AD"/>
              </a:buClr>
              <a:buSzPct val="125000"/>
              <a:buFont typeface="Arial" panose="020B0604020202020204" pitchFamily="34" charset="0"/>
              <a:buChar char="•"/>
              <a:defRPr sz="1800"/>
            </a:lvl3pPr>
            <a:lvl4pPr marL="1600200" indent="-228600">
              <a:buClr>
                <a:srgbClr val="01B6AD"/>
              </a:buClr>
              <a:buSzPct val="125000"/>
              <a:buFont typeface="Arial" panose="020B0604020202020204" pitchFamily="34" charset="0"/>
              <a:buChar char="•"/>
              <a:defRPr sz="1600"/>
            </a:lvl4pPr>
            <a:lvl5pPr marL="2057400" indent="-228600">
              <a:buClr>
                <a:srgbClr val="01B6AD"/>
              </a:buClr>
              <a:buSzPct val="125000"/>
              <a:buFont typeface="Arial" panose="020B0604020202020204" pitchFamily="34" charset="0"/>
              <a:buChar cha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cxnSp>
        <p:nvCxnSpPr>
          <p:cNvPr id="8" name="Rett linje 7"/>
          <p:cNvCxnSpPr/>
          <p:nvPr userDrawn="1"/>
        </p:nvCxnSpPr>
        <p:spPr>
          <a:xfrm>
            <a:off x="309139" y="798841"/>
            <a:ext cx="10834711"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0" name="Bilde 9">
            <a:extLst>
              <a:ext uri="{FF2B5EF4-FFF2-40B4-BE49-F238E27FC236}">
                <a16:creationId xmlns:a16="http://schemas.microsoft.com/office/drawing/2014/main" id="{7BDE89CA-CFF8-9F40-B2A4-40EEE6EF642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393"/>
          <a:stretch/>
        </p:blipFill>
        <p:spPr>
          <a:xfrm>
            <a:off x="11143850" y="202945"/>
            <a:ext cx="827252" cy="1005276"/>
          </a:xfrm>
          <a:prstGeom prst="rect">
            <a:avLst/>
          </a:prstGeom>
        </p:spPr>
      </p:pic>
      <p:pic>
        <p:nvPicPr>
          <p:cNvPr id="11" name="Bilde 10" descr="ringerike_strip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1854" y="6291688"/>
            <a:ext cx="8703736" cy="356173"/>
          </a:xfrm>
          <a:prstGeom prst="rect">
            <a:avLst/>
          </a:prstGeom>
        </p:spPr>
      </p:pic>
      <p:cxnSp>
        <p:nvCxnSpPr>
          <p:cNvPr id="12" name="Rett linje 11"/>
          <p:cNvCxnSpPr/>
          <p:nvPr userDrawn="1"/>
        </p:nvCxnSpPr>
        <p:spPr>
          <a:xfrm flipH="1" flipV="1">
            <a:off x="3857625" y="6584909"/>
            <a:ext cx="8056495" cy="1"/>
          </a:xfrm>
          <a:prstGeom prst="line">
            <a:avLst/>
          </a:prstGeom>
          <a:ln w="9525">
            <a:solidFill>
              <a:srgbClr val="00A49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788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lvl1pPr>
              <a:defRPr sz="2900">
                <a:solidFill>
                  <a:srgbClr val="01B6AD"/>
                </a:solidFill>
              </a:defRPr>
            </a:lvl1pPr>
          </a:lstStyle>
          <a:p>
            <a:r>
              <a:rPr lang="nb-NO"/>
              <a:t>Klikk for å redigere tittelstil</a:t>
            </a:r>
            <a:endParaRPr lang="nb-NO" dirty="0"/>
          </a:p>
        </p:txBody>
      </p:sp>
      <p:cxnSp>
        <p:nvCxnSpPr>
          <p:cNvPr id="4" name="Rett linje 3"/>
          <p:cNvCxnSpPr/>
          <p:nvPr userDrawn="1"/>
        </p:nvCxnSpPr>
        <p:spPr>
          <a:xfrm>
            <a:off x="309139" y="798841"/>
            <a:ext cx="10834711"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6" name="Bilde 5">
            <a:extLst>
              <a:ext uri="{FF2B5EF4-FFF2-40B4-BE49-F238E27FC236}">
                <a16:creationId xmlns:a16="http://schemas.microsoft.com/office/drawing/2014/main" id="{7BDE89CA-CFF8-9F40-B2A4-40EEE6EF642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393"/>
          <a:stretch/>
        </p:blipFill>
        <p:spPr>
          <a:xfrm>
            <a:off x="11143850" y="202945"/>
            <a:ext cx="827252" cy="1005276"/>
          </a:xfrm>
          <a:prstGeom prst="rect">
            <a:avLst/>
          </a:prstGeom>
        </p:spPr>
      </p:pic>
      <p:pic>
        <p:nvPicPr>
          <p:cNvPr id="7" name="Bilde 6" descr="ringerike_strip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1854" y="6291688"/>
            <a:ext cx="8703736" cy="356173"/>
          </a:xfrm>
          <a:prstGeom prst="rect">
            <a:avLst/>
          </a:prstGeom>
        </p:spPr>
      </p:pic>
      <p:cxnSp>
        <p:nvCxnSpPr>
          <p:cNvPr id="8" name="Rett linje 7"/>
          <p:cNvCxnSpPr/>
          <p:nvPr userDrawn="1"/>
        </p:nvCxnSpPr>
        <p:spPr>
          <a:xfrm flipH="1" flipV="1">
            <a:off x="3857625" y="6584909"/>
            <a:ext cx="8056495" cy="1"/>
          </a:xfrm>
          <a:prstGeom prst="line">
            <a:avLst/>
          </a:prstGeom>
          <a:ln w="9525">
            <a:solidFill>
              <a:srgbClr val="00A49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7428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cxnSp>
        <p:nvCxnSpPr>
          <p:cNvPr id="3" name="Rett linje 2"/>
          <p:cNvCxnSpPr/>
          <p:nvPr userDrawn="1"/>
        </p:nvCxnSpPr>
        <p:spPr>
          <a:xfrm>
            <a:off x="309139" y="798841"/>
            <a:ext cx="10834711"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5" name="Bilde 4">
            <a:extLst>
              <a:ext uri="{FF2B5EF4-FFF2-40B4-BE49-F238E27FC236}">
                <a16:creationId xmlns:a16="http://schemas.microsoft.com/office/drawing/2014/main" id="{7BDE89CA-CFF8-9F40-B2A4-40EEE6EF642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393"/>
          <a:stretch/>
        </p:blipFill>
        <p:spPr>
          <a:xfrm>
            <a:off x="11143850" y="202945"/>
            <a:ext cx="827252" cy="1005276"/>
          </a:xfrm>
          <a:prstGeom prst="rect">
            <a:avLst/>
          </a:prstGeom>
        </p:spPr>
      </p:pic>
      <p:pic>
        <p:nvPicPr>
          <p:cNvPr id="6" name="Bilde 5" descr="ringerike_strip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1854" y="6291688"/>
            <a:ext cx="8703736" cy="356173"/>
          </a:xfrm>
          <a:prstGeom prst="rect">
            <a:avLst/>
          </a:prstGeom>
        </p:spPr>
      </p:pic>
      <p:cxnSp>
        <p:nvCxnSpPr>
          <p:cNvPr id="7" name="Rett linje 6"/>
          <p:cNvCxnSpPr/>
          <p:nvPr userDrawn="1"/>
        </p:nvCxnSpPr>
        <p:spPr>
          <a:xfrm flipH="1" flipV="1">
            <a:off x="3857625" y="6584909"/>
            <a:ext cx="8056495" cy="1"/>
          </a:xfrm>
          <a:prstGeom prst="line">
            <a:avLst/>
          </a:prstGeom>
          <a:ln w="9525">
            <a:solidFill>
              <a:srgbClr val="00A49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1447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1160585"/>
            <a:ext cx="4011084" cy="717453"/>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766733" y="1160585"/>
            <a:ext cx="6815667" cy="4965578"/>
          </a:xfrm>
        </p:spPr>
        <p:txBody>
          <a:bodyPr>
            <a:normAutofit/>
          </a:bodyPr>
          <a:lstStyle>
            <a:lvl1pPr marL="342900" indent="-342900">
              <a:buClr>
                <a:srgbClr val="01B6AD"/>
              </a:buClr>
              <a:buSzPct val="125000"/>
              <a:buFont typeface="Arial" panose="020B0604020202020204" pitchFamily="34" charset="0"/>
              <a:buChar char="•"/>
              <a:defRPr sz="2400"/>
            </a:lvl1pPr>
            <a:lvl2pPr marL="742950" indent="-285750">
              <a:buClr>
                <a:srgbClr val="01B6AD"/>
              </a:buClr>
              <a:buSzPct val="125000"/>
              <a:buFont typeface="Arial" panose="020B0604020202020204" pitchFamily="34" charset="0"/>
              <a:buChar char="•"/>
              <a:defRPr sz="2000"/>
            </a:lvl2pPr>
            <a:lvl3pPr marL="1143000" indent="-228600">
              <a:buClr>
                <a:srgbClr val="01B6AD"/>
              </a:buClr>
              <a:buSzPct val="125000"/>
              <a:buFont typeface="Arial" panose="020B0604020202020204" pitchFamily="34" charset="0"/>
              <a:buChar char="•"/>
              <a:defRPr sz="1800"/>
            </a:lvl3pPr>
            <a:lvl4pPr marL="1600200" indent="-228600">
              <a:buClr>
                <a:srgbClr val="01B6AD"/>
              </a:buClr>
              <a:buSzPct val="125000"/>
              <a:buFont typeface="Arial" panose="020B0604020202020204" pitchFamily="34" charset="0"/>
              <a:buChar char="•"/>
              <a:defRPr sz="1600"/>
            </a:lvl4pPr>
            <a:lvl5pPr marL="2057400" indent="-228600">
              <a:buClr>
                <a:srgbClr val="01B6AD"/>
              </a:buClr>
              <a:buSzPct val="125000"/>
              <a:buFont typeface="Arial" panose="020B0604020202020204" pitchFamily="34" charset="0"/>
              <a:buChar char="•"/>
              <a:defRPr sz="16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tekst 3"/>
          <p:cNvSpPr>
            <a:spLocks noGrp="1"/>
          </p:cNvSpPr>
          <p:nvPr>
            <p:ph type="body" sz="half" idx="2"/>
          </p:nvPr>
        </p:nvSpPr>
        <p:spPr>
          <a:xfrm>
            <a:off x="609601" y="1976511"/>
            <a:ext cx="4011084" cy="41496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cxnSp>
        <p:nvCxnSpPr>
          <p:cNvPr id="6" name="Rett linje 5"/>
          <p:cNvCxnSpPr/>
          <p:nvPr userDrawn="1"/>
        </p:nvCxnSpPr>
        <p:spPr>
          <a:xfrm>
            <a:off x="309139" y="798841"/>
            <a:ext cx="10834711"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8" name="Bilde 7">
            <a:extLst>
              <a:ext uri="{FF2B5EF4-FFF2-40B4-BE49-F238E27FC236}">
                <a16:creationId xmlns:a16="http://schemas.microsoft.com/office/drawing/2014/main" id="{7BDE89CA-CFF8-9F40-B2A4-40EEE6EF642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393"/>
          <a:stretch/>
        </p:blipFill>
        <p:spPr>
          <a:xfrm>
            <a:off x="11143850" y="202945"/>
            <a:ext cx="827252" cy="1005276"/>
          </a:xfrm>
          <a:prstGeom prst="rect">
            <a:avLst/>
          </a:prstGeom>
        </p:spPr>
      </p:pic>
      <p:pic>
        <p:nvPicPr>
          <p:cNvPr id="9" name="Bilde 8" descr="ringerike_strip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1854" y="6291688"/>
            <a:ext cx="8703736" cy="356173"/>
          </a:xfrm>
          <a:prstGeom prst="rect">
            <a:avLst/>
          </a:prstGeom>
        </p:spPr>
      </p:pic>
      <p:cxnSp>
        <p:nvCxnSpPr>
          <p:cNvPr id="10" name="Rett linje 9"/>
          <p:cNvCxnSpPr/>
          <p:nvPr userDrawn="1"/>
        </p:nvCxnSpPr>
        <p:spPr>
          <a:xfrm flipH="1" flipV="1">
            <a:off x="3857625" y="6584909"/>
            <a:ext cx="8056495" cy="1"/>
          </a:xfrm>
          <a:prstGeom prst="line">
            <a:avLst/>
          </a:prstGeom>
          <a:ln w="9525">
            <a:solidFill>
              <a:srgbClr val="00A49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9621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solidFill>
                  <a:srgbClr val="01B6AD"/>
                </a:solidFill>
              </a:defRPr>
            </a:lvl1pPr>
          </a:lstStyle>
          <a:p>
            <a:r>
              <a:rPr lang="nb-NO"/>
              <a:t>Klikk for å redigere tittelstil</a:t>
            </a:r>
            <a:endParaRPr lang="nb-NO" dirty="0"/>
          </a:p>
        </p:txBody>
      </p:sp>
      <p:sp>
        <p:nvSpPr>
          <p:cNvPr id="3" name="Plassholder for bilde 2"/>
          <p:cNvSpPr>
            <a:spLocks noGrp="1"/>
          </p:cNvSpPr>
          <p:nvPr>
            <p:ph type="pic" idx="1"/>
          </p:nvPr>
        </p:nvSpPr>
        <p:spPr>
          <a:xfrm>
            <a:off x="2389717" y="942535"/>
            <a:ext cx="7315200" cy="378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cxnSp>
        <p:nvCxnSpPr>
          <p:cNvPr id="6" name="Rett linje 5"/>
          <p:cNvCxnSpPr/>
          <p:nvPr userDrawn="1"/>
        </p:nvCxnSpPr>
        <p:spPr>
          <a:xfrm>
            <a:off x="309139" y="798841"/>
            <a:ext cx="10834711"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8" name="Bilde 7">
            <a:extLst>
              <a:ext uri="{FF2B5EF4-FFF2-40B4-BE49-F238E27FC236}">
                <a16:creationId xmlns:a16="http://schemas.microsoft.com/office/drawing/2014/main" id="{7BDE89CA-CFF8-9F40-B2A4-40EEE6EF642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393"/>
          <a:stretch/>
        </p:blipFill>
        <p:spPr>
          <a:xfrm>
            <a:off x="11143850" y="202945"/>
            <a:ext cx="827252" cy="1005276"/>
          </a:xfrm>
          <a:prstGeom prst="rect">
            <a:avLst/>
          </a:prstGeom>
        </p:spPr>
      </p:pic>
      <p:pic>
        <p:nvPicPr>
          <p:cNvPr id="9" name="Bilde 8" descr="ringerike_strip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1854" y="6291688"/>
            <a:ext cx="8703736" cy="356173"/>
          </a:xfrm>
          <a:prstGeom prst="rect">
            <a:avLst/>
          </a:prstGeom>
        </p:spPr>
      </p:pic>
      <p:cxnSp>
        <p:nvCxnSpPr>
          <p:cNvPr id="10" name="Rett linje 9"/>
          <p:cNvCxnSpPr/>
          <p:nvPr userDrawn="1"/>
        </p:nvCxnSpPr>
        <p:spPr>
          <a:xfrm flipH="1" flipV="1">
            <a:off x="3857625" y="6584909"/>
            <a:ext cx="8056495" cy="1"/>
          </a:xfrm>
          <a:prstGeom prst="line">
            <a:avLst/>
          </a:prstGeom>
          <a:ln w="9525">
            <a:solidFill>
              <a:srgbClr val="00A49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4794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163007" y="202944"/>
            <a:ext cx="10274788" cy="513962"/>
          </a:xfrm>
          <a:prstGeom prst="rect">
            <a:avLst/>
          </a:prstGeom>
        </p:spPr>
        <p:txBody>
          <a:bodyPr vert="horz" lIns="91440" tIns="45720" rIns="91440" bIns="45720" rtlCol="0" anchor="ctr">
            <a:noAutofit/>
          </a:bodyPr>
          <a:lstStyle/>
          <a:p>
            <a:r>
              <a:rPr lang="nb-NO" dirty="0"/>
              <a:t>Klikk for å redigere tittelstil</a:t>
            </a:r>
          </a:p>
        </p:txBody>
      </p:sp>
      <p:sp>
        <p:nvSpPr>
          <p:cNvPr id="3" name="Plassholder for tekst 2"/>
          <p:cNvSpPr>
            <a:spLocks noGrp="1"/>
          </p:cNvSpPr>
          <p:nvPr>
            <p:ph type="body" idx="1"/>
          </p:nvPr>
        </p:nvSpPr>
        <p:spPr>
          <a:xfrm>
            <a:off x="163006" y="1323679"/>
            <a:ext cx="11751113" cy="4852551"/>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2985798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457200" rtl="0" eaLnBrk="1" latinLnBrk="0" hangingPunct="1">
        <a:spcBef>
          <a:spcPct val="0"/>
        </a:spcBef>
        <a:buNone/>
        <a:defRPr sz="2900" b="1" kern="1200">
          <a:solidFill>
            <a:srgbClr val="01B6AD"/>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01B6AD"/>
        </a:buClr>
        <a:buSzPct val="125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01B6AD"/>
        </a:buClr>
        <a:buSzPct val="125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01B6AD"/>
        </a:buClr>
        <a:buSzPct val="125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01B6AD"/>
        </a:buClr>
        <a:buSzPct val="125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01B6AD"/>
        </a:buClr>
        <a:buSzPct val="125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ringerike.kommune.no/innhold/helse/leve-hele-livet/" TargetMode="External"/><Relationship Id="rId2" Type="http://schemas.openxmlformats.org/officeDocument/2006/relationships/hyperlink" Target="https://www.ringerike.kommune.no/innhold/helse/tjenester-i-hjemmet/stotte-til-parorend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a:t>HELHETLIG PÅRØRENDESTØTTE I RINGERIKE KOMMUNE</a:t>
            </a:r>
          </a:p>
        </p:txBody>
      </p:sp>
      <p:sp>
        <p:nvSpPr>
          <p:cNvPr id="3" name="Undertittel 2"/>
          <p:cNvSpPr>
            <a:spLocks noGrp="1"/>
          </p:cNvSpPr>
          <p:nvPr>
            <p:ph type="subTitle" idx="1"/>
          </p:nvPr>
        </p:nvSpPr>
        <p:spPr/>
        <p:txBody>
          <a:bodyPr/>
          <a:lstStyle/>
          <a:p>
            <a:r>
              <a:rPr lang="nb-NO" dirty="0"/>
              <a:t>Julie Hildeskår, prosjektleder</a:t>
            </a:r>
          </a:p>
        </p:txBody>
      </p:sp>
    </p:spTree>
    <p:extLst>
      <p:ext uri="{BB962C8B-B14F-4D97-AF65-F5344CB8AC3E}">
        <p14:creationId xmlns:p14="http://schemas.microsoft.com/office/powerpoint/2010/main" val="3648552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22AB6ED-301E-46B4-8063-4D401FAFA71D}"/>
              </a:ext>
            </a:extLst>
          </p:cNvPr>
          <p:cNvSpPr>
            <a:spLocks noGrp="1"/>
          </p:cNvSpPr>
          <p:nvPr>
            <p:ph type="title"/>
          </p:nvPr>
        </p:nvSpPr>
        <p:spPr/>
        <p:txBody>
          <a:bodyPr/>
          <a:lstStyle/>
          <a:p>
            <a:r>
              <a:rPr lang="nb-NO" dirty="0"/>
              <a:t>PÅRØRENDES BEHOV</a:t>
            </a:r>
          </a:p>
        </p:txBody>
      </p:sp>
      <p:sp>
        <p:nvSpPr>
          <p:cNvPr id="4" name="Plassholder for innhold 3">
            <a:extLst>
              <a:ext uri="{FF2B5EF4-FFF2-40B4-BE49-F238E27FC236}">
                <a16:creationId xmlns:a16="http://schemas.microsoft.com/office/drawing/2014/main" id="{41DBF103-8214-4DDC-9DA8-6779199B795A}"/>
              </a:ext>
            </a:extLst>
          </p:cNvPr>
          <p:cNvSpPr>
            <a:spLocks noGrp="1"/>
          </p:cNvSpPr>
          <p:nvPr>
            <p:ph idx="1"/>
          </p:nvPr>
        </p:nvSpPr>
        <p:spPr>
          <a:xfrm>
            <a:off x="8347166" y="1323679"/>
            <a:ext cx="3566953" cy="1354207"/>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indent="0" algn="ctr">
              <a:lnSpc>
                <a:spcPct val="107000"/>
              </a:lnSpc>
              <a:spcAft>
                <a:spcPts val="800"/>
              </a:spcAft>
              <a:buNone/>
            </a:pPr>
            <a:r>
              <a:rPr lang="nb-NO" sz="1100" dirty="0">
                <a:effectLst/>
                <a:ea typeface="Calibri" panose="020F0502020204030204" pitchFamily="34" charset="0"/>
                <a:cs typeface="Times New Roman" panose="02020603050405020304" pitchFamily="18" charset="0"/>
              </a:rPr>
              <a:t>Trygghet for at bruker blir ivaretatt på en god måte og får et kvalitativt godt tilbud. I dette ligger både god behandling og omsorg, kompetanse hos personalet og forutsigbarhet i tilbudet.</a:t>
            </a:r>
          </a:p>
        </p:txBody>
      </p:sp>
      <p:sp>
        <p:nvSpPr>
          <p:cNvPr id="7" name="Snakkeboble: oval 6">
            <a:extLst>
              <a:ext uri="{FF2B5EF4-FFF2-40B4-BE49-F238E27FC236}">
                <a16:creationId xmlns:a16="http://schemas.microsoft.com/office/drawing/2014/main" id="{E377E97B-EE4B-4B0F-878C-BC7E51F0A162}"/>
              </a:ext>
            </a:extLst>
          </p:cNvPr>
          <p:cNvSpPr/>
          <p:nvPr/>
        </p:nvSpPr>
        <p:spPr>
          <a:xfrm>
            <a:off x="277881" y="938534"/>
            <a:ext cx="3077755" cy="242345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nb-NO" sz="1100">
                <a:effectLst/>
                <a:ea typeface="Calibri" panose="020F0502020204030204" pitchFamily="34" charset="0"/>
                <a:cs typeface="Times New Roman" panose="02020603050405020304" pitchFamily="18" charset="0"/>
              </a:rPr>
              <a:t>Behov for å bli mer sett og hørt. Flere pårørende beskriver å stå i vanskelige situasjoner og ønsker å bli møtt med empati og respekt</a:t>
            </a:r>
          </a:p>
        </p:txBody>
      </p:sp>
      <p:sp>
        <p:nvSpPr>
          <p:cNvPr id="8" name="Snakkeboble: oval 7">
            <a:extLst>
              <a:ext uri="{FF2B5EF4-FFF2-40B4-BE49-F238E27FC236}">
                <a16:creationId xmlns:a16="http://schemas.microsoft.com/office/drawing/2014/main" id="{6C07275C-158E-4012-998F-3144D05A6384}"/>
              </a:ext>
            </a:extLst>
          </p:cNvPr>
          <p:cNvSpPr/>
          <p:nvPr/>
        </p:nvSpPr>
        <p:spPr>
          <a:xfrm>
            <a:off x="3575050" y="1267565"/>
            <a:ext cx="2520950" cy="229235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nb-NO" sz="1100" dirty="0">
                <a:effectLst/>
                <a:ea typeface="Calibri" panose="020F0502020204030204" pitchFamily="34" charset="0"/>
                <a:cs typeface="Times New Roman" panose="02020603050405020304" pitchFamily="18" charset="0"/>
              </a:rPr>
              <a:t>Mer informasjon og veiledning, slik at de lettere kan forstå hvordan de best kan hjelpe. I noen tilfeller opplever pårørende at taushetsplikten kommer i veien for et godt samarbeid.</a:t>
            </a:r>
          </a:p>
        </p:txBody>
      </p:sp>
      <p:sp>
        <p:nvSpPr>
          <p:cNvPr id="9" name="Snakkeboble: oval 8">
            <a:extLst>
              <a:ext uri="{FF2B5EF4-FFF2-40B4-BE49-F238E27FC236}">
                <a16:creationId xmlns:a16="http://schemas.microsoft.com/office/drawing/2014/main" id="{6FE6D43A-BD09-4829-8B7C-831CBD8C9950}"/>
              </a:ext>
            </a:extLst>
          </p:cNvPr>
          <p:cNvSpPr/>
          <p:nvPr/>
        </p:nvSpPr>
        <p:spPr>
          <a:xfrm>
            <a:off x="9205895" y="3244745"/>
            <a:ext cx="2463800" cy="22352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nb-NO" sz="1100" dirty="0">
                <a:effectLst/>
                <a:ea typeface="Calibri" panose="020F0502020204030204" pitchFamily="34" charset="0"/>
                <a:cs typeface="Times New Roman" panose="02020603050405020304" pitchFamily="18" charset="0"/>
              </a:rPr>
              <a:t>Behov for å ha større oppmerksomhet på hele familien når et familiemedlem lider av en sykdom. Flere er også opptatt av at familier har behov for psykososial støtte.</a:t>
            </a:r>
          </a:p>
        </p:txBody>
      </p:sp>
      <p:sp>
        <p:nvSpPr>
          <p:cNvPr id="10" name="Snakkeboble: oval 9">
            <a:extLst>
              <a:ext uri="{FF2B5EF4-FFF2-40B4-BE49-F238E27FC236}">
                <a16:creationId xmlns:a16="http://schemas.microsoft.com/office/drawing/2014/main" id="{2FF077A1-8521-4A93-B47A-F582DC3BDD6C}"/>
              </a:ext>
            </a:extLst>
          </p:cNvPr>
          <p:cNvSpPr/>
          <p:nvPr/>
        </p:nvSpPr>
        <p:spPr>
          <a:xfrm>
            <a:off x="1312454" y="3757839"/>
            <a:ext cx="2679700" cy="178435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nb-NO" sz="1100" dirty="0">
                <a:effectLst/>
                <a:ea typeface="Calibri" panose="020F0502020204030204" pitchFamily="34" charset="0"/>
                <a:cs typeface="Times New Roman" panose="02020603050405020304" pitchFamily="18" charset="0"/>
              </a:rPr>
              <a:t>Bedre informasjon om muligheter og hjelpetilbud, samt en definert kontaktperson i tjenestene.</a:t>
            </a:r>
          </a:p>
        </p:txBody>
      </p:sp>
      <p:sp>
        <p:nvSpPr>
          <p:cNvPr id="11" name="Snakkeboble: oval 10">
            <a:extLst>
              <a:ext uri="{FF2B5EF4-FFF2-40B4-BE49-F238E27FC236}">
                <a16:creationId xmlns:a16="http://schemas.microsoft.com/office/drawing/2014/main" id="{0920B54E-B7B9-4C2A-8BF1-15EFFA82E292}"/>
              </a:ext>
            </a:extLst>
          </p:cNvPr>
          <p:cNvSpPr/>
          <p:nvPr/>
        </p:nvSpPr>
        <p:spPr>
          <a:xfrm>
            <a:off x="5962649" y="2677886"/>
            <a:ext cx="3009900" cy="221615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nb-NO" sz="1100" dirty="0">
                <a:effectLst/>
                <a:ea typeface="Calibri" panose="020F0502020204030204" pitchFamily="34" charset="0"/>
                <a:cs typeface="Times New Roman" panose="02020603050405020304" pitchFamily="18" charset="0"/>
              </a:rPr>
              <a:t>Pårørende til mennesker med behov for sammensatte tjenester bruker mye tid på å koordinere tjenestene og etterlyser en koordinator. Mange bruker mye tid på å dokumentere behov og peker på behov for forenkling av slik dokumentasjon.</a:t>
            </a:r>
          </a:p>
        </p:txBody>
      </p:sp>
      <p:sp>
        <p:nvSpPr>
          <p:cNvPr id="12" name="Snakkeboble: oval 11">
            <a:extLst>
              <a:ext uri="{FF2B5EF4-FFF2-40B4-BE49-F238E27FC236}">
                <a16:creationId xmlns:a16="http://schemas.microsoft.com/office/drawing/2014/main" id="{1A6DBF29-948F-47D9-88E1-EE0C3F48CB79}"/>
              </a:ext>
            </a:extLst>
          </p:cNvPr>
          <p:cNvSpPr/>
          <p:nvPr/>
        </p:nvSpPr>
        <p:spPr>
          <a:xfrm>
            <a:off x="3992154" y="4231535"/>
            <a:ext cx="2559050" cy="172085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nb-NO" sz="1100">
                <a:effectLst/>
                <a:ea typeface="Calibri" panose="020F0502020204030204" pitchFamily="34" charset="0"/>
                <a:cs typeface="Times New Roman" panose="02020603050405020304" pitchFamily="18" charset="0"/>
              </a:rPr>
              <a:t>Behov for økonomisk rådgvining og informasjon om rettigheter – hjelp til å finne fram i systemet, samt gode stønadsordninger.</a:t>
            </a:r>
          </a:p>
        </p:txBody>
      </p:sp>
    </p:spTree>
    <p:extLst>
      <p:ext uri="{BB962C8B-B14F-4D97-AF65-F5344CB8AC3E}">
        <p14:creationId xmlns:p14="http://schemas.microsoft.com/office/powerpoint/2010/main" val="947167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0E75FFD-7D1C-4A7A-9199-3BDE9FFC4607}"/>
              </a:ext>
            </a:extLst>
          </p:cNvPr>
          <p:cNvSpPr>
            <a:spLocks noGrp="1"/>
          </p:cNvSpPr>
          <p:nvPr>
            <p:ph type="title"/>
          </p:nvPr>
        </p:nvSpPr>
        <p:spPr/>
        <p:txBody>
          <a:bodyPr/>
          <a:lstStyle/>
          <a:p>
            <a:r>
              <a:rPr lang="nb-NO" dirty="0"/>
              <a:t>VANLIGE HELSEUTFORDRINGER HOS PÅRØRENDE:</a:t>
            </a:r>
          </a:p>
        </p:txBody>
      </p:sp>
      <p:sp>
        <p:nvSpPr>
          <p:cNvPr id="3" name="Plassholder for innhold 2">
            <a:extLst>
              <a:ext uri="{FF2B5EF4-FFF2-40B4-BE49-F238E27FC236}">
                <a16:creationId xmlns:a16="http://schemas.microsoft.com/office/drawing/2014/main" id="{08D8538A-C3E2-467E-A825-9559E9891F02}"/>
              </a:ext>
            </a:extLst>
          </p:cNvPr>
          <p:cNvSpPr>
            <a:spLocks noGrp="1"/>
          </p:cNvSpPr>
          <p:nvPr>
            <p:ph idx="1"/>
          </p:nvPr>
        </p:nvSpPr>
        <p:spPr/>
        <p:txBody>
          <a:bodyPr>
            <a:normAutofit/>
          </a:bodyPr>
          <a:lstStyle/>
          <a:p>
            <a:pPr rtl="0" fontAlgn="ctr">
              <a:spcBef>
                <a:spcPts val="0"/>
              </a:spcBef>
              <a:spcAft>
                <a:spcPts val="800"/>
              </a:spcAft>
              <a:buFont typeface="Arial" panose="020B0604020202020204" pitchFamily="34" charset="0"/>
              <a:buChar char="•"/>
            </a:pPr>
            <a:r>
              <a:rPr lang="nb-NO" dirty="0">
                <a:solidFill>
                  <a:srgbClr val="212121"/>
                </a:solidFill>
                <a:effectLst/>
              </a:rPr>
              <a:t>Søvnproblemer, konsentrasjonsvansker, nedsatt energinivå</a:t>
            </a:r>
            <a:endParaRPr lang="nb-NO" dirty="0">
              <a:effectLst/>
            </a:endParaRPr>
          </a:p>
          <a:p>
            <a:pPr rtl="0" fontAlgn="ctr">
              <a:spcBef>
                <a:spcPts val="0"/>
              </a:spcBef>
              <a:spcAft>
                <a:spcPts val="800"/>
              </a:spcAft>
              <a:buFont typeface="Arial" panose="020B0604020202020204" pitchFamily="34" charset="0"/>
              <a:buChar char="•"/>
            </a:pPr>
            <a:r>
              <a:rPr lang="nb-NO" dirty="0">
                <a:solidFill>
                  <a:srgbClr val="212121"/>
                </a:solidFill>
                <a:effectLst/>
              </a:rPr>
              <a:t>Bekymring, stress, angst, depresjon</a:t>
            </a:r>
            <a:endParaRPr lang="nb-NO" dirty="0">
              <a:effectLst/>
            </a:endParaRPr>
          </a:p>
          <a:p>
            <a:pPr rtl="0" fontAlgn="ctr">
              <a:spcBef>
                <a:spcPts val="0"/>
              </a:spcBef>
              <a:spcAft>
                <a:spcPts val="800"/>
              </a:spcAft>
              <a:buFont typeface="Arial" panose="020B0604020202020204" pitchFamily="34" charset="0"/>
              <a:buChar char="•"/>
            </a:pPr>
            <a:r>
              <a:rPr lang="nb-NO" dirty="0">
                <a:solidFill>
                  <a:srgbClr val="212121"/>
                </a:solidFill>
                <a:effectLst/>
              </a:rPr>
              <a:t>Ulike smertetilstander, nedsatt immunforsvar, </a:t>
            </a:r>
            <a:r>
              <a:rPr lang="nb-NO" dirty="0" err="1">
                <a:solidFill>
                  <a:srgbClr val="212121"/>
                </a:solidFill>
                <a:effectLst/>
              </a:rPr>
              <a:t>kostholdsrelaterte</a:t>
            </a:r>
            <a:r>
              <a:rPr lang="nb-NO" dirty="0">
                <a:solidFill>
                  <a:srgbClr val="212121"/>
                </a:solidFill>
                <a:effectLst/>
              </a:rPr>
              <a:t> problemer</a:t>
            </a:r>
            <a:endParaRPr lang="nb-NO" dirty="0">
              <a:effectLst/>
            </a:endParaRPr>
          </a:p>
        </p:txBody>
      </p:sp>
    </p:spTree>
    <p:extLst>
      <p:ext uri="{BB962C8B-B14F-4D97-AF65-F5344CB8AC3E}">
        <p14:creationId xmlns:p14="http://schemas.microsoft.com/office/powerpoint/2010/main" val="2940879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011AA4-5D0F-41DB-8BC6-C50DCFC80503}"/>
              </a:ext>
            </a:extLst>
          </p:cNvPr>
          <p:cNvSpPr>
            <a:spLocks noGrp="1"/>
          </p:cNvSpPr>
          <p:nvPr>
            <p:ph type="title"/>
          </p:nvPr>
        </p:nvSpPr>
        <p:spPr/>
        <p:txBody>
          <a:bodyPr/>
          <a:lstStyle/>
          <a:p>
            <a:r>
              <a:rPr lang="nb-NO" dirty="0"/>
              <a:t>MÅL MED PROSJEKTET</a:t>
            </a:r>
          </a:p>
        </p:txBody>
      </p:sp>
      <p:sp>
        <p:nvSpPr>
          <p:cNvPr id="3" name="Plassholder for innhold 2">
            <a:extLst>
              <a:ext uri="{FF2B5EF4-FFF2-40B4-BE49-F238E27FC236}">
                <a16:creationId xmlns:a16="http://schemas.microsoft.com/office/drawing/2014/main" id="{C67F82B8-8D9F-4C4C-B0D6-5E1D19A76919}"/>
              </a:ext>
            </a:extLst>
          </p:cNvPr>
          <p:cNvSpPr>
            <a:spLocks noGrp="1"/>
          </p:cNvSpPr>
          <p:nvPr>
            <p:ph idx="1"/>
          </p:nvPr>
        </p:nvSpPr>
        <p:spPr/>
        <p:txBody>
          <a:bodyPr/>
          <a:lstStyle/>
          <a:p>
            <a:pPr marL="514350" indent="-514350">
              <a:buFont typeface="+mj-lt"/>
              <a:buAutoNum type="arabicPeriod"/>
            </a:pPr>
            <a:r>
              <a:rPr lang="nb-NO" dirty="0"/>
              <a:t>Etablere et veiledning- og rådgivningssenter for brukere og pårørende</a:t>
            </a:r>
          </a:p>
          <a:p>
            <a:pPr marL="514350" indent="-514350">
              <a:buFont typeface="+mj-lt"/>
              <a:buAutoNum type="arabicPeriod"/>
            </a:pPr>
            <a:r>
              <a:rPr lang="nb-NO" dirty="0"/>
              <a:t>Utvikle avlastningstilbudet i Ringerike kommune til å bli tidsriktig, tilpasset og virkningsfullt</a:t>
            </a:r>
          </a:p>
        </p:txBody>
      </p:sp>
    </p:spTree>
    <p:extLst>
      <p:ext uri="{BB962C8B-B14F-4D97-AF65-F5344CB8AC3E}">
        <p14:creationId xmlns:p14="http://schemas.microsoft.com/office/powerpoint/2010/main" val="67636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9332E17-3043-4DF2-BC8E-A3141359ADE7}"/>
              </a:ext>
            </a:extLst>
          </p:cNvPr>
          <p:cNvSpPr>
            <a:spLocks noGrp="1"/>
          </p:cNvSpPr>
          <p:nvPr>
            <p:ph type="title"/>
          </p:nvPr>
        </p:nvSpPr>
        <p:spPr/>
        <p:txBody>
          <a:bodyPr/>
          <a:lstStyle/>
          <a:p>
            <a:r>
              <a:rPr lang="nb-NO" dirty="0"/>
              <a:t>SLUTTBRUKER</a:t>
            </a:r>
          </a:p>
        </p:txBody>
      </p:sp>
      <p:sp>
        <p:nvSpPr>
          <p:cNvPr id="3" name="Plassholder for innhold 2">
            <a:extLst>
              <a:ext uri="{FF2B5EF4-FFF2-40B4-BE49-F238E27FC236}">
                <a16:creationId xmlns:a16="http://schemas.microsoft.com/office/drawing/2014/main" id="{EF0A257F-CE7A-488E-BEED-A63F52B9EFAE}"/>
              </a:ext>
            </a:extLst>
          </p:cNvPr>
          <p:cNvSpPr>
            <a:spLocks noGrp="1"/>
          </p:cNvSpPr>
          <p:nvPr>
            <p:ph idx="1"/>
          </p:nvPr>
        </p:nvSpPr>
        <p:spPr/>
        <p:txBody>
          <a:bodyPr>
            <a:normAutofit/>
          </a:bodyPr>
          <a:lstStyle/>
          <a:p>
            <a:r>
              <a:rPr lang="nb-NO" dirty="0"/>
              <a:t>Alle pårørende med krevende omsorgsoppgaver inkluderes som sluttbruker, uavhengig av pasient/brukers alder og årsaken til omsorgsbehovet</a:t>
            </a:r>
          </a:p>
        </p:txBody>
      </p:sp>
    </p:spTree>
    <p:extLst>
      <p:ext uri="{BB962C8B-B14F-4D97-AF65-F5344CB8AC3E}">
        <p14:creationId xmlns:p14="http://schemas.microsoft.com/office/powerpoint/2010/main" val="3429537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07DEC6-8E17-2A3E-7EEB-C410D0F00D4D}"/>
              </a:ext>
            </a:extLst>
          </p:cNvPr>
          <p:cNvSpPr>
            <a:spLocks noGrp="1"/>
          </p:cNvSpPr>
          <p:nvPr>
            <p:ph type="title"/>
          </p:nvPr>
        </p:nvSpPr>
        <p:spPr/>
        <p:txBody>
          <a:bodyPr/>
          <a:lstStyle/>
          <a:p>
            <a:r>
              <a:rPr lang="nb-NO" dirty="0"/>
              <a:t>Gjennomgang nåsituasjon og behov</a:t>
            </a:r>
          </a:p>
        </p:txBody>
      </p:sp>
      <p:sp>
        <p:nvSpPr>
          <p:cNvPr id="3" name="Plassholder for innhold 2">
            <a:extLst>
              <a:ext uri="{FF2B5EF4-FFF2-40B4-BE49-F238E27FC236}">
                <a16:creationId xmlns:a16="http://schemas.microsoft.com/office/drawing/2014/main" id="{00A366FA-84D9-2DBA-8FEE-ED057DE24858}"/>
              </a:ext>
            </a:extLst>
          </p:cNvPr>
          <p:cNvSpPr>
            <a:spLocks noGrp="1"/>
          </p:cNvSpPr>
          <p:nvPr>
            <p:ph idx="1"/>
          </p:nvPr>
        </p:nvSpPr>
        <p:spPr/>
        <p:txBody>
          <a:bodyPr>
            <a:normAutofit fontScale="92500" lnSpcReduction="10000"/>
          </a:bodyPr>
          <a:lstStyle/>
          <a:p>
            <a:r>
              <a:rPr lang="nb-NO" dirty="0"/>
              <a:t>Medvirkning på </a:t>
            </a:r>
            <a:r>
              <a:rPr lang="nb-NO" dirty="0" err="1"/>
              <a:t>ByLab</a:t>
            </a:r>
            <a:endParaRPr lang="nb-NO" dirty="0"/>
          </a:p>
          <a:p>
            <a:pPr lvl="1"/>
            <a:r>
              <a:rPr lang="nb-NO" dirty="0"/>
              <a:t>Hvordan er det å være pårørende i Ringerike kommune?</a:t>
            </a:r>
          </a:p>
          <a:p>
            <a:pPr lvl="2"/>
            <a:r>
              <a:rPr lang="nb-NO" dirty="0"/>
              <a:t>1) Det er ensomt å være pårørende</a:t>
            </a:r>
          </a:p>
          <a:p>
            <a:pPr lvl="2"/>
            <a:r>
              <a:rPr lang="nb-NO" dirty="0"/>
              <a:t>2) Pårørende har et stort behov for informasjon</a:t>
            </a:r>
          </a:p>
          <a:p>
            <a:pPr lvl="2"/>
            <a:r>
              <a:rPr lang="nb-NO" dirty="0"/>
              <a:t>3) Det er viktig å identifisere hvem de pårørende er tidlig nok</a:t>
            </a:r>
          </a:p>
          <a:p>
            <a:pPr lvl="2"/>
            <a:r>
              <a:rPr lang="nb-NO" dirty="0"/>
              <a:t>4) Tjenestene må være av høy faglig kvalitet for å oppleve trygghet</a:t>
            </a:r>
          </a:p>
          <a:p>
            <a:r>
              <a:rPr lang="nb-NO" dirty="0"/>
              <a:t>Spørreundersøkelse:</a:t>
            </a:r>
          </a:p>
          <a:p>
            <a:pPr lvl="1"/>
            <a:r>
              <a:rPr lang="nb-NO" dirty="0"/>
              <a:t>Bekymret for helse og fungering for den de er pårørende til</a:t>
            </a:r>
          </a:p>
          <a:p>
            <a:pPr lvl="1"/>
            <a:r>
              <a:rPr lang="nb-NO" dirty="0"/>
              <a:t>Tilstrekkelig med aktivitet tilpasset sitt behov?</a:t>
            </a:r>
          </a:p>
          <a:p>
            <a:pPr lvl="1"/>
            <a:r>
              <a:rPr lang="nb-NO" dirty="0"/>
              <a:t>Godt nok ivaretatt av tjenestene? God nok kompetanse?</a:t>
            </a:r>
          </a:p>
          <a:p>
            <a:pPr lvl="1"/>
            <a:r>
              <a:rPr lang="nb-NO" dirty="0"/>
              <a:t>Over halvparten er bekymret for egen helse</a:t>
            </a:r>
          </a:p>
          <a:p>
            <a:pPr lvl="2"/>
            <a:endParaRPr lang="nb-NO" dirty="0"/>
          </a:p>
        </p:txBody>
      </p:sp>
    </p:spTree>
    <p:extLst>
      <p:ext uri="{BB962C8B-B14F-4D97-AF65-F5344CB8AC3E}">
        <p14:creationId xmlns:p14="http://schemas.microsoft.com/office/powerpoint/2010/main" val="1334313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BDCBF8-F09E-CBCD-8663-00BB4A076FD7}"/>
              </a:ext>
            </a:extLst>
          </p:cNvPr>
          <p:cNvSpPr>
            <a:spLocks noGrp="1"/>
          </p:cNvSpPr>
          <p:nvPr>
            <p:ph type="title"/>
          </p:nvPr>
        </p:nvSpPr>
        <p:spPr/>
        <p:txBody>
          <a:bodyPr/>
          <a:lstStyle/>
          <a:p>
            <a:r>
              <a:rPr lang="nb-NO" dirty="0"/>
              <a:t>KONKLUSJON KARTLEGGING</a:t>
            </a:r>
          </a:p>
        </p:txBody>
      </p:sp>
      <p:sp>
        <p:nvSpPr>
          <p:cNvPr id="3" name="Plassholder for innhold 2">
            <a:extLst>
              <a:ext uri="{FF2B5EF4-FFF2-40B4-BE49-F238E27FC236}">
                <a16:creationId xmlns:a16="http://schemas.microsoft.com/office/drawing/2014/main" id="{864C5353-084E-26D6-F93B-F67B5CECEF09}"/>
              </a:ext>
            </a:extLst>
          </p:cNvPr>
          <p:cNvSpPr>
            <a:spLocks noGrp="1"/>
          </p:cNvSpPr>
          <p:nvPr>
            <p:ph idx="1"/>
          </p:nvPr>
        </p:nvSpPr>
        <p:spPr/>
        <p:txBody>
          <a:bodyPr>
            <a:normAutofit/>
          </a:bodyPr>
          <a:lstStyle/>
          <a:p>
            <a:r>
              <a:rPr lang="nb-NO" sz="2000" dirty="0">
                <a:effectLst/>
                <a:latin typeface="Calibri" panose="020F0502020204030204" pitchFamily="34" charset="0"/>
              </a:rPr>
              <a:t>Det er mange tjenester og instanser som involverer pårørende i Ringerike kommune og det eksisterer tilbud som er rettet kun mot de pårørende i dag (avlastning i institusjon, pårørendeskole for personer som har demens). </a:t>
            </a:r>
          </a:p>
          <a:p>
            <a:r>
              <a:rPr lang="nb-NO" sz="2000" dirty="0">
                <a:effectLst/>
                <a:latin typeface="Calibri" panose="020F0502020204030204" pitchFamily="34" charset="0"/>
                <a:ea typeface="Times New Roman" panose="02020603050405020304" pitchFamily="18" charset="0"/>
              </a:rPr>
              <a:t>Det er vanskelig å identifisere de pårørende som trenger avlastning tidlig nok</a:t>
            </a:r>
          </a:p>
          <a:p>
            <a:r>
              <a:rPr lang="nb-NO" sz="2000" dirty="0">
                <a:latin typeface="Calibri" panose="020F0502020204030204" pitchFamily="34" charset="0"/>
                <a:ea typeface="Times New Roman" panose="02020603050405020304" pitchFamily="18" charset="0"/>
              </a:rPr>
              <a:t>Det er ensomt å være pårørende</a:t>
            </a:r>
          </a:p>
          <a:p>
            <a:r>
              <a:rPr lang="nb-NO" sz="2000" dirty="0">
                <a:effectLst/>
                <a:latin typeface="Calibri" panose="020F0502020204030204" pitchFamily="34" charset="0"/>
                <a:ea typeface="Times New Roman" panose="02020603050405020304" pitchFamily="18" charset="0"/>
              </a:rPr>
              <a:t>De pårørende har et stort behov for informasjon</a:t>
            </a:r>
          </a:p>
          <a:p>
            <a:r>
              <a:rPr lang="nb-NO" sz="2000" dirty="0">
                <a:effectLst/>
                <a:latin typeface="Calibri" panose="020F0502020204030204" pitchFamily="34" charset="0"/>
                <a:ea typeface="Calibri" panose="020F0502020204030204" pitchFamily="34" charset="0"/>
                <a:cs typeface="Times New Roman" panose="02020603050405020304" pitchFamily="18" charset="0"/>
              </a:rPr>
              <a:t>For de pårørende er det viktig med faglig god kvalitet i tjenestene </a:t>
            </a:r>
          </a:p>
          <a:p>
            <a:pPr lvl="1"/>
            <a:r>
              <a:rPr lang="nb-NO" sz="2000" dirty="0">
                <a:latin typeface="Calibri" panose="020F0502020204030204" pitchFamily="34" charset="0"/>
                <a:ea typeface="Calibri" panose="020F0502020204030204" pitchFamily="34" charset="0"/>
                <a:cs typeface="Times New Roman" panose="02020603050405020304" pitchFamily="18" charset="0"/>
              </a:rPr>
              <a:t>D</a:t>
            </a:r>
            <a:r>
              <a:rPr lang="nb-NO" sz="2000" dirty="0">
                <a:effectLst/>
                <a:latin typeface="Calibri" panose="020F0502020204030204" pitchFamily="34" charset="0"/>
                <a:ea typeface="Calibri" panose="020F0502020204030204" pitchFamily="34" charset="0"/>
                <a:cs typeface="Times New Roman" panose="02020603050405020304" pitchFamily="18" charset="0"/>
              </a:rPr>
              <a:t>et bør være kontinuitet i personalet, både på avlastningsopphold og i hjemmetjenesten </a:t>
            </a:r>
          </a:p>
          <a:p>
            <a:pPr lvl="1"/>
            <a:r>
              <a:rPr lang="nb-NO" sz="2000" dirty="0">
                <a:latin typeface="Calibri" panose="020F0502020204030204" pitchFamily="34" charset="0"/>
                <a:ea typeface="Calibri" panose="020F0502020204030204" pitchFamily="34" charset="0"/>
                <a:cs typeface="Times New Roman" panose="02020603050405020304" pitchFamily="18" charset="0"/>
              </a:rPr>
              <a:t>D</a:t>
            </a:r>
            <a:r>
              <a:rPr lang="nb-NO" sz="2000" dirty="0">
                <a:effectLst/>
                <a:latin typeface="Calibri" panose="020F0502020204030204" pitchFamily="34" charset="0"/>
                <a:ea typeface="Calibri" panose="020F0502020204030204" pitchFamily="34" charset="0"/>
                <a:cs typeface="Times New Roman" panose="02020603050405020304" pitchFamily="18" charset="0"/>
              </a:rPr>
              <a:t>et bør være aktivitetstilbud som er tilpasset brukeren</a:t>
            </a:r>
          </a:p>
          <a:p>
            <a:r>
              <a:rPr lang="nb-NO" sz="2000" dirty="0">
                <a:effectLst/>
                <a:latin typeface="Calibri" panose="020F0502020204030204" pitchFamily="34" charset="0"/>
                <a:ea typeface="Times New Roman" panose="02020603050405020304" pitchFamily="18" charset="0"/>
                <a:cs typeface="Calibri" panose="020F0502020204030204" pitchFamily="34" charset="0"/>
              </a:rPr>
              <a:t>For eldre er det lite fleksibilitet i avlastningstilbudet, da tilbudet stort sett er døgnbaserte rullerende opphold på institusjon i 14 dager om gangen</a:t>
            </a:r>
          </a:p>
          <a:p>
            <a:r>
              <a:rPr lang="nb-NO" sz="2000" dirty="0">
                <a:effectLst/>
                <a:latin typeface="Calibri" panose="020F0502020204030204" pitchFamily="34" charset="0"/>
                <a:ea typeface="Times New Roman" panose="02020603050405020304" pitchFamily="18" charset="0"/>
                <a:cs typeface="Calibri" panose="020F0502020204030204" pitchFamily="34" charset="0"/>
              </a:rPr>
              <a:t>For barn og unge er det et noe mer variert tilbud med rullerende døgnbasert avlastning i institusjon, private </a:t>
            </a:r>
            <a:r>
              <a:rPr lang="nb-NO" sz="2000" dirty="0" err="1">
                <a:effectLst/>
                <a:latin typeface="Calibri" panose="020F0502020204030204" pitchFamily="34" charset="0"/>
                <a:ea typeface="Times New Roman" panose="02020603050405020304" pitchFamily="18" charset="0"/>
                <a:cs typeface="Calibri" panose="020F0502020204030204" pitchFamily="34" charset="0"/>
              </a:rPr>
              <a:t>avlastere</a:t>
            </a:r>
            <a:r>
              <a:rPr lang="nb-NO" sz="2000" dirty="0">
                <a:effectLst/>
                <a:latin typeface="Calibri" panose="020F0502020204030204" pitchFamily="34" charset="0"/>
                <a:ea typeface="Times New Roman" panose="02020603050405020304" pitchFamily="18" charset="0"/>
                <a:cs typeface="Calibri" panose="020F0502020204030204" pitchFamily="34" charset="0"/>
              </a:rPr>
              <a:t> i eget hjem og tilbud ved Fossen Friluft. Men også her er det et behov for mer fleksibilitet</a:t>
            </a:r>
          </a:p>
          <a:p>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0778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ABAD397-3543-28C7-B66D-4C81B241A6C2}"/>
              </a:ext>
            </a:extLst>
          </p:cNvPr>
          <p:cNvSpPr>
            <a:spLocks noGrp="1"/>
          </p:cNvSpPr>
          <p:nvPr>
            <p:ph type="title"/>
          </p:nvPr>
        </p:nvSpPr>
        <p:spPr/>
        <p:txBody>
          <a:bodyPr/>
          <a:lstStyle/>
          <a:p>
            <a:r>
              <a:rPr lang="nb-NO" dirty="0"/>
              <a:t>INFORMASJONS- OG VEILEDNINGSSENTER</a:t>
            </a:r>
          </a:p>
        </p:txBody>
      </p:sp>
      <p:sp>
        <p:nvSpPr>
          <p:cNvPr id="3" name="Plassholder for innhold 2">
            <a:extLst>
              <a:ext uri="{FF2B5EF4-FFF2-40B4-BE49-F238E27FC236}">
                <a16:creationId xmlns:a16="http://schemas.microsoft.com/office/drawing/2014/main" id="{D3D8B228-2430-818A-6479-B58D1E76BEEA}"/>
              </a:ext>
            </a:extLst>
          </p:cNvPr>
          <p:cNvSpPr>
            <a:spLocks noGrp="1"/>
          </p:cNvSpPr>
          <p:nvPr>
            <p:ph idx="1"/>
          </p:nvPr>
        </p:nvSpPr>
        <p:spPr/>
        <p:txBody>
          <a:bodyPr/>
          <a:lstStyle/>
          <a:p>
            <a:r>
              <a:rPr lang="nb-NO" dirty="0"/>
              <a:t>Organiseres i helse- og boligforvaltningen</a:t>
            </a:r>
          </a:p>
          <a:p>
            <a:r>
              <a:rPr lang="nb-NO" dirty="0"/>
              <a:t>Legges under koordinerende enhet</a:t>
            </a:r>
          </a:p>
          <a:p>
            <a:r>
              <a:rPr lang="nb-NO" dirty="0"/>
              <a:t>Senter på telefon, kan avtale fysiske møter ved behov </a:t>
            </a:r>
          </a:p>
          <a:p>
            <a:r>
              <a:rPr lang="nb-NO" dirty="0"/>
              <a:t>Innhold:</a:t>
            </a:r>
          </a:p>
          <a:p>
            <a:pPr lvl="1"/>
            <a:r>
              <a:rPr lang="nb-NO" sz="1800" dirty="0">
                <a:effectLst/>
                <a:latin typeface="Calibri" panose="020F0502020204030204" pitchFamily="34" charset="0"/>
                <a:ea typeface="Calibri" panose="020F0502020204030204" pitchFamily="34" charset="0"/>
                <a:cs typeface="Arial" panose="020B0604020202020204" pitchFamily="34" charset="0"/>
              </a:rPr>
              <a:t>Veiledning og informasjon, ikke behandlende samtaler</a:t>
            </a:r>
          </a:p>
          <a:p>
            <a:pPr lvl="1"/>
            <a:r>
              <a:rPr lang="nb-NO" sz="1800" dirty="0">
                <a:latin typeface="Calibri" panose="020F0502020204030204" pitchFamily="34" charset="0"/>
                <a:ea typeface="Calibri" panose="020F0502020204030204" pitchFamily="34" charset="0"/>
              </a:rPr>
              <a:t>I</a:t>
            </a:r>
            <a:r>
              <a:rPr lang="nb-NO" sz="1800" dirty="0">
                <a:effectLst/>
                <a:latin typeface="Calibri" panose="020F0502020204030204" pitchFamily="34" charset="0"/>
                <a:ea typeface="Calibri" panose="020F0502020204030204" pitchFamily="34" charset="0"/>
                <a:cs typeface="Arial" panose="020B0604020202020204" pitchFamily="34" charset="0"/>
              </a:rPr>
              <a:t>kke et klageorgan, men kan informere om klagemuligheter og veilede</a:t>
            </a:r>
            <a:endParaRPr lang="nb-NO" sz="1800" dirty="0">
              <a:latin typeface="Calibri" panose="020F0502020204030204" pitchFamily="34" charset="0"/>
              <a:ea typeface="Calibri" panose="020F0502020204030204" pitchFamily="34" charset="0"/>
            </a:endParaRPr>
          </a:p>
          <a:p>
            <a:pPr lvl="1"/>
            <a:r>
              <a:rPr lang="nb-NO" sz="1800" dirty="0" err="1">
                <a:effectLst/>
                <a:latin typeface="Calibri" panose="020F0502020204030204" pitchFamily="34" charset="0"/>
                <a:ea typeface="Times New Roman" panose="02020603050405020304" pitchFamily="18" charset="0"/>
                <a:cs typeface="Arial" panose="020B0604020202020204" pitchFamily="34" charset="0"/>
              </a:rPr>
              <a:t>Fasilitere</a:t>
            </a:r>
            <a:r>
              <a:rPr lang="nb-NO" sz="1800" dirty="0">
                <a:effectLst/>
                <a:latin typeface="Calibri" panose="020F0502020204030204" pitchFamily="34" charset="0"/>
                <a:ea typeface="Times New Roman" panose="02020603050405020304" pitchFamily="18" charset="0"/>
                <a:cs typeface="Arial" panose="020B0604020202020204" pitchFamily="34" charset="0"/>
              </a:rPr>
              <a:t> pårørendeskole, arrangementer og kurs ved å koordinere eksisterende ressurser som demenskoordinator, </a:t>
            </a:r>
            <a:r>
              <a:rPr lang="nb-NO" sz="1800" dirty="0" err="1">
                <a:effectLst/>
                <a:latin typeface="Calibri" panose="020F0502020204030204" pitchFamily="34" charset="0"/>
                <a:ea typeface="Times New Roman" panose="02020603050405020304" pitchFamily="18" charset="0"/>
                <a:cs typeface="Arial" panose="020B0604020202020204" pitchFamily="34" charset="0"/>
              </a:rPr>
              <a:t>palliasjonskoordinator</a:t>
            </a:r>
            <a:r>
              <a:rPr lang="nb-NO" sz="1800" dirty="0">
                <a:effectLst/>
                <a:latin typeface="Calibri" panose="020F0502020204030204" pitchFamily="34" charset="0"/>
                <a:ea typeface="Times New Roman" panose="02020603050405020304" pitchFamily="18" charset="0"/>
                <a:cs typeface="Arial" panose="020B0604020202020204" pitchFamily="34" charset="0"/>
              </a:rPr>
              <a:t>, frisklivssentral, frivilligkoordinator og annen spesialkompetanse vi har i de forskjellige enhetene for eksempel rus, psykiatri, autisme og rehabilitering</a:t>
            </a:r>
          </a:p>
          <a:p>
            <a:pPr lvl="1"/>
            <a:r>
              <a:rPr lang="nb-NO" sz="1800" dirty="0">
                <a:effectLst/>
                <a:latin typeface="Calibri" panose="020F0502020204030204" pitchFamily="34" charset="0"/>
                <a:ea typeface="Calibri" panose="020F0502020204030204" pitchFamily="34" charset="0"/>
                <a:cs typeface="Arial" panose="020B0604020202020204" pitchFamily="34" charset="0"/>
              </a:rPr>
              <a:t>Opprette kontakt og samarbeid med pasientorganisasjoner i forhold til pårørendearbeid</a:t>
            </a:r>
            <a:endParaRPr lang="nb-NO" dirty="0"/>
          </a:p>
        </p:txBody>
      </p:sp>
    </p:spTree>
    <p:extLst>
      <p:ext uri="{BB962C8B-B14F-4D97-AF65-F5344CB8AC3E}">
        <p14:creationId xmlns:p14="http://schemas.microsoft.com/office/powerpoint/2010/main" val="2828783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6DD0C25-3908-B64D-51DB-8475B10DCD04}"/>
              </a:ext>
            </a:extLst>
          </p:cNvPr>
          <p:cNvSpPr>
            <a:spLocks noGrp="1"/>
          </p:cNvSpPr>
          <p:nvPr>
            <p:ph type="title"/>
          </p:nvPr>
        </p:nvSpPr>
        <p:spPr/>
        <p:txBody>
          <a:bodyPr/>
          <a:lstStyle/>
          <a:p>
            <a:r>
              <a:rPr lang="nb-NO" dirty="0"/>
              <a:t>NYTT TJENESTDESIGN AVLASTNINGSTILBUD</a:t>
            </a:r>
          </a:p>
        </p:txBody>
      </p:sp>
      <p:sp>
        <p:nvSpPr>
          <p:cNvPr id="3" name="Plassholder for innhold 2">
            <a:extLst>
              <a:ext uri="{FF2B5EF4-FFF2-40B4-BE49-F238E27FC236}">
                <a16:creationId xmlns:a16="http://schemas.microsoft.com/office/drawing/2014/main" id="{2D5D7E26-D592-8ED6-D4C3-D20BB070B8AA}"/>
              </a:ext>
            </a:extLst>
          </p:cNvPr>
          <p:cNvSpPr>
            <a:spLocks noGrp="1"/>
          </p:cNvSpPr>
          <p:nvPr>
            <p:ph idx="1"/>
          </p:nvPr>
        </p:nvSpPr>
        <p:spPr/>
        <p:txBody>
          <a:bodyPr/>
          <a:lstStyle/>
          <a:p>
            <a:pPr marL="514350" indent="-514350">
              <a:buFont typeface="+mj-lt"/>
              <a:buAutoNum type="arabicPeriod"/>
            </a:pPr>
            <a:r>
              <a:rPr lang="nb-NO" dirty="0"/>
              <a:t>Avlastningstilbud i hjemmet (timesbasert)</a:t>
            </a:r>
          </a:p>
          <a:p>
            <a:pPr marL="514350" indent="-514350">
              <a:buFont typeface="+mj-lt"/>
              <a:buAutoNum type="arabicPeriod"/>
            </a:pPr>
            <a:r>
              <a:rPr lang="nb-NO" dirty="0"/>
              <a:t>Dagsentertilbud kveld/helg</a:t>
            </a:r>
          </a:p>
        </p:txBody>
      </p:sp>
    </p:spTree>
    <p:extLst>
      <p:ext uri="{BB962C8B-B14F-4D97-AF65-F5344CB8AC3E}">
        <p14:creationId xmlns:p14="http://schemas.microsoft.com/office/powerpoint/2010/main" val="434168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F1BE24B-3D92-66AE-D802-0CD6FCB38A3B}"/>
              </a:ext>
            </a:extLst>
          </p:cNvPr>
          <p:cNvSpPr>
            <a:spLocks noGrp="1"/>
          </p:cNvSpPr>
          <p:nvPr>
            <p:ph type="title"/>
          </p:nvPr>
        </p:nvSpPr>
        <p:spPr/>
        <p:txBody>
          <a:bodyPr/>
          <a:lstStyle/>
          <a:p>
            <a:r>
              <a:rPr lang="nb-NO" dirty="0"/>
              <a:t>AVLASTNINGSTILBUD I HJEMMET (TIMEBASERT)</a:t>
            </a:r>
          </a:p>
        </p:txBody>
      </p:sp>
      <p:sp>
        <p:nvSpPr>
          <p:cNvPr id="3" name="Plassholder for innhold 2">
            <a:extLst>
              <a:ext uri="{FF2B5EF4-FFF2-40B4-BE49-F238E27FC236}">
                <a16:creationId xmlns:a16="http://schemas.microsoft.com/office/drawing/2014/main" id="{AC034AEC-774A-7150-AB69-87FCA4032419}"/>
              </a:ext>
            </a:extLst>
          </p:cNvPr>
          <p:cNvSpPr>
            <a:spLocks noGrp="1"/>
          </p:cNvSpPr>
          <p:nvPr>
            <p:ph idx="1"/>
          </p:nvPr>
        </p:nvSpPr>
        <p:spPr/>
        <p:txBody>
          <a:bodyPr/>
          <a:lstStyle/>
          <a:p>
            <a:pPr>
              <a:lnSpc>
                <a:spcPct val="150000"/>
              </a:lnSpc>
            </a:pPr>
            <a:r>
              <a:rPr lang="nb-NO" sz="2400" dirty="0">
                <a:effectLst/>
                <a:ea typeface="Yu Mincho" panose="02020400000000000000" pitchFamily="18" charset="-128"/>
              </a:rPr>
              <a:t>Avlaster kommer til hjemmet til bruker/pasient de timene pårørende har behov for avlastning </a:t>
            </a:r>
          </a:p>
          <a:p>
            <a:pPr>
              <a:lnSpc>
                <a:spcPct val="150000"/>
              </a:lnSpc>
            </a:pPr>
            <a:r>
              <a:rPr lang="nb-NO" sz="2400" dirty="0">
                <a:effectLst/>
                <a:ea typeface="Yu Mincho" panose="02020400000000000000" pitchFamily="18" charset="-128"/>
              </a:rPr>
              <a:t>Avlastningen kan bestilles via en </a:t>
            </a:r>
            <a:r>
              <a:rPr lang="nb-NO" sz="2400" dirty="0">
                <a:ea typeface="Yu Mincho" panose="02020400000000000000" pitchFamily="18" charset="-128"/>
              </a:rPr>
              <a:t>digital løsning</a:t>
            </a:r>
            <a:r>
              <a:rPr lang="nb-NO" sz="2400" dirty="0">
                <a:effectLst/>
                <a:ea typeface="Yu Mincho" panose="02020400000000000000" pitchFamily="18" charset="-128"/>
              </a:rPr>
              <a:t> hvor ledige timer til avlastning er oppført i en kalender. </a:t>
            </a:r>
            <a:r>
              <a:rPr lang="nb-NO" sz="2400" dirty="0" err="1">
                <a:effectLst/>
                <a:ea typeface="Yu Mincho" panose="02020400000000000000" pitchFamily="18" charset="-128"/>
              </a:rPr>
              <a:t>Evt</a:t>
            </a:r>
            <a:r>
              <a:rPr lang="nb-NO" sz="2400" dirty="0">
                <a:effectLst/>
                <a:ea typeface="Yu Mincho" panose="02020400000000000000" pitchFamily="18" charset="-128"/>
              </a:rPr>
              <a:t> om </a:t>
            </a:r>
            <a:r>
              <a:rPr lang="nb-NO" sz="2400" dirty="0" err="1">
                <a:effectLst/>
                <a:ea typeface="Yu Mincho" panose="02020400000000000000" pitchFamily="18" charset="-128"/>
              </a:rPr>
              <a:t>Digihelse</a:t>
            </a:r>
            <a:r>
              <a:rPr lang="nb-NO" sz="2400" dirty="0">
                <a:effectLst/>
                <a:ea typeface="Yu Mincho" panose="02020400000000000000" pitchFamily="18" charset="-128"/>
              </a:rPr>
              <a:t> som vi allerede har kan benyttes </a:t>
            </a:r>
          </a:p>
          <a:p>
            <a:pPr>
              <a:lnSpc>
                <a:spcPct val="150000"/>
              </a:lnSpc>
            </a:pPr>
            <a:r>
              <a:rPr lang="nb-NO" sz="2400" dirty="0">
                <a:effectLst/>
                <a:ea typeface="Yu Mincho" panose="02020400000000000000" pitchFamily="18" charset="-128"/>
              </a:rPr>
              <a:t>Når avlaster allerede er i hjemmet kan denne kombinere avlastningen med praktisk bistand, hverdagsrehabilitering/hverdagsmestring, hjemmetjenester, fritidskontakt </a:t>
            </a:r>
            <a:r>
              <a:rPr lang="nb-NO" sz="2400" dirty="0" err="1">
                <a:effectLst/>
                <a:ea typeface="Yu Mincho" panose="02020400000000000000" pitchFamily="18" charset="-128"/>
              </a:rPr>
              <a:t>etc</a:t>
            </a:r>
            <a:r>
              <a:rPr lang="nb-NO" sz="2400" dirty="0">
                <a:effectLst/>
                <a:ea typeface="Yu Mincho" panose="02020400000000000000" pitchFamily="18" charset="-128"/>
              </a:rPr>
              <a:t> dersom pasienten har behov for det</a:t>
            </a:r>
            <a:r>
              <a:rPr lang="nb-NO" sz="2400" dirty="0">
                <a:effectLst/>
                <a:latin typeface="Calibri" panose="020F0502020204030204" pitchFamily="34" charset="0"/>
                <a:ea typeface="Yu Mincho" panose="02020400000000000000" pitchFamily="18" charset="-128"/>
                <a:cs typeface="Arial" panose="020B0604020202020204" pitchFamily="34" charset="0"/>
              </a:rPr>
              <a:t> </a:t>
            </a:r>
          </a:p>
          <a:p>
            <a:endParaRPr lang="nb-NO" dirty="0"/>
          </a:p>
        </p:txBody>
      </p:sp>
    </p:spTree>
    <p:extLst>
      <p:ext uri="{BB962C8B-B14F-4D97-AF65-F5344CB8AC3E}">
        <p14:creationId xmlns:p14="http://schemas.microsoft.com/office/powerpoint/2010/main" val="2207829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B0ECCC6-14F0-079F-5C08-A5019F3E9DEC}"/>
              </a:ext>
            </a:extLst>
          </p:cNvPr>
          <p:cNvSpPr>
            <a:spLocks noGrp="1"/>
          </p:cNvSpPr>
          <p:nvPr>
            <p:ph type="title"/>
          </p:nvPr>
        </p:nvSpPr>
        <p:spPr/>
        <p:txBody>
          <a:bodyPr/>
          <a:lstStyle/>
          <a:p>
            <a:r>
              <a:rPr lang="nb-NO" dirty="0"/>
              <a:t>DAGSENTERTILBUD KVELD</a:t>
            </a:r>
          </a:p>
        </p:txBody>
      </p:sp>
      <p:sp>
        <p:nvSpPr>
          <p:cNvPr id="3" name="Plassholder for innhold 2">
            <a:extLst>
              <a:ext uri="{FF2B5EF4-FFF2-40B4-BE49-F238E27FC236}">
                <a16:creationId xmlns:a16="http://schemas.microsoft.com/office/drawing/2014/main" id="{0641CD2E-C382-263F-F034-F91F09955064}"/>
              </a:ext>
            </a:extLst>
          </p:cNvPr>
          <p:cNvSpPr>
            <a:spLocks noGrp="1"/>
          </p:cNvSpPr>
          <p:nvPr>
            <p:ph idx="1"/>
          </p:nvPr>
        </p:nvSpPr>
        <p:spPr/>
        <p:txBody>
          <a:bodyPr/>
          <a:lstStyle/>
          <a:p>
            <a:r>
              <a:rPr lang="nb-NO" dirty="0"/>
              <a:t>Vi har tre dagsenter i kommunen</a:t>
            </a:r>
          </a:p>
          <a:p>
            <a:pPr lvl="1"/>
            <a:r>
              <a:rPr lang="nb-NO" dirty="0"/>
              <a:t>Gleden på Austjord</a:t>
            </a:r>
          </a:p>
          <a:p>
            <a:pPr lvl="1"/>
            <a:r>
              <a:rPr lang="nb-NO" dirty="0"/>
              <a:t>Solsikken på Heradsbygda</a:t>
            </a:r>
          </a:p>
          <a:p>
            <a:pPr lvl="1"/>
            <a:r>
              <a:rPr lang="nb-NO" dirty="0"/>
              <a:t>Soknatunet</a:t>
            </a:r>
          </a:p>
          <a:p>
            <a:r>
              <a:rPr lang="nb-NO" dirty="0"/>
              <a:t>Endre åpningstider slik at bruker kan være der fra formiddag til ettermiddag/kveld</a:t>
            </a:r>
          </a:p>
        </p:txBody>
      </p:sp>
    </p:spTree>
    <p:extLst>
      <p:ext uri="{BB962C8B-B14F-4D97-AF65-F5344CB8AC3E}">
        <p14:creationId xmlns:p14="http://schemas.microsoft.com/office/powerpoint/2010/main" val="3517799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74A8A83-5D7D-2D7D-1D9A-722FD957698A}"/>
              </a:ext>
            </a:extLst>
          </p:cNvPr>
          <p:cNvSpPr>
            <a:spLocks noGrp="1"/>
          </p:cNvSpPr>
          <p:nvPr>
            <p:ph type="title"/>
          </p:nvPr>
        </p:nvSpPr>
        <p:spPr/>
        <p:txBody>
          <a:bodyPr/>
          <a:lstStyle/>
          <a:p>
            <a:r>
              <a:rPr lang="nb-NO" dirty="0"/>
              <a:t>AGENDA</a:t>
            </a:r>
          </a:p>
        </p:txBody>
      </p:sp>
      <p:sp>
        <p:nvSpPr>
          <p:cNvPr id="3" name="Plassholder for innhold 2">
            <a:extLst>
              <a:ext uri="{FF2B5EF4-FFF2-40B4-BE49-F238E27FC236}">
                <a16:creationId xmlns:a16="http://schemas.microsoft.com/office/drawing/2014/main" id="{397C2D6F-839B-F084-29D9-1E8A409729E4}"/>
              </a:ext>
            </a:extLst>
          </p:cNvPr>
          <p:cNvSpPr>
            <a:spLocks noGrp="1"/>
          </p:cNvSpPr>
          <p:nvPr>
            <p:ph idx="1"/>
          </p:nvPr>
        </p:nvSpPr>
        <p:spPr/>
        <p:txBody>
          <a:bodyPr/>
          <a:lstStyle/>
          <a:p>
            <a:r>
              <a:rPr lang="nb-NO" dirty="0"/>
              <a:t>Bakgrunn for prosjektet (Leve hele livet)</a:t>
            </a:r>
          </a:p>
          <a:p>
            <a:r>
              <a:rPr lang="nb-NO" dirty="0"/>
              <a:t>Hvem er de pårørende?</a:t>
            </a:r>
          </a:p>
          <a:p>
            <a:r>
              <a:rPr lang="nb-NO"/>
              <a:t>Mål for prosjektet</a:t>
            </a:r>
            <a:endParaRPr lang="nb-NO" dirty="0"/>
          </a:p>
          <a:p>
            <a:r>
              <a:rPr lang="nb-NO" dirty="0"/>
              <a:t>Kort om nåsituasjonen</a:t>
            </a:r>
          </a:p>
          <a:p>
            <a:r>
              <a:rPr lang="nb-NO" dirty="0"/>
              <a:t>Organisering veiledningssenter</a:t>
            </a:r>
          </a:p>
          <a:p>
            <a:r>
              <a:rPr lang="nb-NO" dirty="0"/>
              <a:t>Forslag til nytt tjenestedesign avlastning</a:t>
            </a:r>
          </a:p>
          <a:p>
            <a:endParaRPr lang="nb-NO" dirty="0"/>
          </a:p>
          <a:p>
            <a:endParaRPr lang="nb-NO" dirty="0"/>
          </a:p>
          <a:p>
            <a:endParaRPr lang="nb-NO" dirty="0"/>
          </a:p>
        </p:txBody>
      </p:sp>
    </p:spTree>
    <p:extLst>
      <p:ext uri="{BB962C8B-B14F-4D97-AF65-F5344CB8AC3E}">
        <p14:creationId xmlns:p14="http://schemas.microsoft.com/office/powerpoint/2010/main" val="2563647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FF2B52-D4DD-F3BB-F3F2-03E9B17210C7}"/>
              </a:ext>
            </a:extLst>
          </p:cNvPr>
          <p:cNvSpPr>
            <a:spLocks noGrp="1"/>
          </p:cNvSpPr>
          <p:nvPr>
            <p:ph type="title"/>
          </p:nvPr>
        </p:nvSpPr>
        <p:spPr/>
        <p:txBody>
          <a:bodyPr/>
          <a:lstStyle/>
          <a:p>
            <a:r>
              <a:rPr lang="nb-NO" dirty="0"/>
              <a:t>Mer informasjon?</a:t>
            </a:r>
          </a:p>
        </p:txBody>
      </p:sp>
      <p:sp>
        <p:nvSpPr>
          <p:cNvPr id="3" name="Plassholder for innhold 2">
            <a:extLst>
              <a:ext uri="{FF2B5EF4-FFF2-40B4-BE49-F238E27FC236}">
                <a16:creationId xmlns:a16="http://schemas.microsoft.com/office/drawing/2014/main" id="{F8281EDD-80EF-967D-BC3D-3410E7430C6D}"/>
              </a:ext>
            </a:extLst>
          </p:cNvPr>
          <p:cNvSpPr>
            <a:spLocks noGrp="1"/>
          </p:cNvSpPr>
          <p:nvPr>
            <p:ph idx="1"/>
          </p:nvPr>
        </p:nvSpPr>
        <p:spPr/>
        <p:txBody>
          <a:bodyPr/>
          <a:lstStyle/>
          <a:p>
            <a:r>
              <a:rPr lang="nb-NO" dirty="0"/>
              <a:t>Se hjemmesiden til Ringerike kommune</a:t>
            </a:r>
          </a:p>
          <a:p>
            <a:r>
              <a:rPr lang="nb-NO" dirty="0">
                <a:hlinkClick r:id="rId2"/>
              </a:rPr>
              <a:t>https://www.ringerike.kommune.no/innhold/helse/tjenester-i-hjemmet/stotte-til-parorende/</a:t>
            </a:r>
            <a:endParaRPr lang="nb-NO" dirty="0"/>
          </a:p>
          <a:p>
            <a:r>
              <a:rPr lang="nb-NO" dirty="0">
                <a:hlinkClick r:id="rId3"/>
              </a:rPr>
              <a:t>https://www.ringerike.kommune.no/innhold/helse/leve-hele-livet/</a:t>
            </a:r>
            <a:endParaRPr lang="nb-NO" dirty="0"/>
          </a:p>
          <a:p>
            <a:pPr marL="0" indent="0">
              <a:buNone/>
            </a:pPr>
            <a:endParaRPr lang="nb-NO" dirty="0"/>
          </a:p>
        </p:txBody>
      </p:sp>
    </p:spTree>
    <p:extLst>
      <p:ext uri="{BB962C8B-B14F-4D97-AF65-F5344CB8AC3E}">
        <p14:creationId xmlns:p14="http://schemas.microsoft.com/office/powerpoint/2010/main" val="3202690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72720" y="6320985"/>
            <a:ext cx="11856720" cy="3592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6" name="Plassholder for innhold 2"/>
          <p:cNvSpPr txBox="1">
            <a:spLocks/>
          </p:cNvSpPr>
          <p:nvPr/>
        </p:nvSpPr>
        <p:spPr>
          <a:xfrm>
            <a:off x="1689334" y="1468434"/>
            <a:ext cx="8813335" cy="4852551"/>
          </a:xfrm>
          <a:prstGeom prst="rect">
            <a:avLst/>
          </a:prstGeom>
        </p:spPr>
        <p:txBody>
          <a:bodyPr vert="horz" lIns="91440" tIns="45720" rIns="91440" bIns="45720" rtlCol="0">
            <a:normAutofit/>
          </a:bodyPr>
          <a:lstStyle>
            <a:lvl1pPr marL="0" indent="0" algn="ctr" defTabSz="457200" rtl="0" eaLnBrk="1" latinLnBrk="0" hangingPunct="1">
              <a:spcBef>
                <a:spcPct val="20000"/>
              </a:spcBef>
              <a:buFontTx/>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Tx/>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Tx/>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Tx/>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Tx/>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nb-NO" sz="3200" dirty="0">
                <a:solidFill>
                  <a:schemeClr val="bg1"/>
                </a:solidFill>
                <a:latin typeface="Arial" panose="020B0604020202020204" pitchFamily="34" charset="0"/>
                <a:cs typeface="Arial" panose="020B0604020202020204" pitchFamily="34" charset="0"/>
              </a:rPr>
              <a:t>Avslutning og takk!</a:t>
            </a:r>
          </a:p>
          <a:p>
            <a:endParaRPr lang="nb-NO" dirty="0">
              <a:latin typeface="Arial" panose="020B0604020202020204" pitchFamily="34" charset="0"/>
              <a:cs typeface="Arial" panose="020B0604020202020204" pitchFamily="34" charset="0"/>
            </a:endParaRPr>
          </a:p>
        </p:txBody>
      </p:sp>
      <p:pic>
        <p:nvPicPr>
          <p:cNvPr id="7" name="Bilde 6" descr="Ringerike_våpen.jpg"/>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63319"/>
          <a:stretch/>
        </p:blipFill>
        <p:spPr>
          <a:xfrm>
            <a:off x="5196561" y="5889353"/>
            <a:ext cx="1860037" cy="572877"/>
          </a:xfrm>
          <a:prstGeom prst="rect">
            <a:avLst/>
          </a:prstGeom>
        </p:spPr>
      </p:pic>
      <p:pic>
        <p:nvPicPr>
          <p:cNvPr id="9" name="Bilde 8"/>
          <p:cNvPicPr>
            <a:picLocks noChangeAspect="1"/>
          </p:cNvPicPr>
          <p:nvPr/>
        </p:nvPicPr>
        <p:blipFill rotWithShape="1">
          <a:blip r:embed="rId4">
            <a:extLst>
              <a:ext uri="{28A0092B-C50C-407E-A947-70E740481C1C}">
                <a14:useLocalDpi xmlns:a14="http://schemas.microsoft.com/office/drawing/2010/main" val="0"/>
              </a:ext>
            </a:extLst>
          </a:blip>
          <a:srcRect t="2393"/>
          <a:stretch/>
        </p:blipFill>
        <p:spPr>
          <a:xfrm>
            <a:off x="5756506" y="5001646"/>
            <a:ext cx="740144" cy="899423"/>
          </a:xfrm>
          <a:prstGeom prst="rect">
            <a:avLst/>
          </a:prstGeom>
        </p:spPr>
      </p:pic>
      <p:grpSp>
        <p:nvGrpSpPr>
          <p:cNvPr id="14" name="Gruppe 13"/>
          <p:cNvGrpSpPr/>
          <p:nvPr/>
        </p:nvGrpSpPr>
        <p:grpSpPr>
          <a:xfrm flipH="1" flipV="1">
            <a:off x="0" y="-2"/>
            <a:ext cx="12192000" cy="5397911"/>
            <a:chOff x="0" y="2835905"/>
            <a:chExt cx="9144000" cy="4022096"/>
          </a:xfrm>
        </p:grpSpPr>
        <p:sp>
          <p:nvSpPr>
            <p:cNvPr id="15" name="Rettvinklet trekant 14"/>
            <p:cNvSpPr/>
            <p:nvPr/>
          </p:nvSpPr>
          <p:spPr>
            <a:xfrm flipH="1">
              <a:off x="1023958" y="2835905"/>
              <a:ext cx="8120039" cy="1946786"/>
            </a:xfrm>
            <a:prstGeom prst="rtTriangle">
              <a:avLst/>
            </a:prstGeom>
            <a:solidFill>
              <a:srgbClr val="01B6AD">
                <a:alpha val="57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16" name="Rektangel 15"/>
            <p:cNvSpPr/>
            <p:nvPr/>
          </p:nvSpPr>
          <p:spPr>
            <a:xfrm>
              <a:off x="0" y="4812189"/>
              <a:ext cx="9144000" cy="2045812"/>
            </a:xfrm>
            <a:prstGeom prst="rect">
              <a:avLst/>
            </a:prstGeom>
            <a:solidFill>
              <a:srgbClr val="01B6A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17" name="Rettvinklet trekant 16"/>
            <p:cNvSpPr/>
            <p:nvPr/>
          </p:nvSpPr>
          <p:spPr>
            <a:xfrm>
              <a:off x="0" y="3771595"/>
              <a:ext cx="9101862" cy="1032387"/>
            </a:xfrm>
            <a:prstGeom prst="rtTriangle">
              <a:avLst/>
            </a:prstGeom>
            <a:solidFill>
              <a:srgbClr val="9AE2DE">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18" name="Rettvinklet trekant 17"/>
            <p:cNvSpPr/>
            <p:nvPr/>
          </p:nvSpPr>
          <p:spPr>
            <a:xfrm flipH="1">
              <a:off x="0" y="3889360"/>
              <a:ext cx="9144000" cy="922828"/>
            </a:xfrm>
            <a:prstGeom prst="rtTriangle">
              <a:avLst/>
            </a:prstGeom>
            <a:solidFill>
              <a:srgbClr val="01B6A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grpSp>
      <p:sp>
        <p:nvSpPr>
          <p:cNvPr id="19" name="Plassholder for innhold 2"/>
          <p:cNvSpPr txBox="1">
            <a:spLocks/>
          </p:cNvSpPr>
          <p:nvPr/>
        </p:nvSpPr>
        <p:spPr>
          <a:xfrm>
            <a:off x="1438276" y="1620834"/>
            <a:ext cx="9216793" cy="4852551"/>
          </a:xfrm>
          <a:prstGeom prst="rect">
            <a:avLst/>
          </a:prstGeom>
        </p:spPr>
        <p:txBody>
          <a:bodyPr vert="horz" lIns="91440" tIns="45720" rIns="91440" bIns="45720" rtlCol="0">
            <a:normAutofit/>
          </a:bodyPr>
          <a:lstStyle>
            <a:lvl1pPr marL="0" indent="0" algn="ctr" defTabSz="457200" rtl="0" eaLnBrk="1" latinLnBrk="0" hangingPunct="1">
              <a:spcBef>
                <a:spcPct val="20000"/>
              </a:spcBef>
              <a:buFontTx/>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Tx/>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Tx/>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Tx/>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Tx/>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nb-NO" sz="3200" dirty="0">
                <a:solidFill>
                  <a:schemeClr val="bg1"/>
                </a:solidFill>
                <a:latin typeface="Arial" panose="020B0604020202020204" pitchFamily="34" charset="0"/>
                <a:cs typeface="Arial" panose="020B0604020202020204" pitchFamily="34" charset="0"/>
              </a:rPr>
              <a:t>Takk for oppmerksomheten!</a:t>
            </a:r>
          </a:p>
          <a:p>
            <a:endParaRPr lang="nb-NO"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0630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latin typeface="Arial"/>
                <a:cs typeface="Arial"/>
              </a:rPr>
              <a:t>Fakta – befolkningsutvikling Ringerike</a:t>
            </a:r>
          </a:p>
        </p:txBody>
      </p:sp>
      <p:pic>
        <p:nvPicPr>
          <p:cNvPr id="3" name="Bilde 2">
            <a:extLst>
              <a:ext uri="{FF2B5EF4-FFF2-40B4-BE49-F238E27FC236}">
                <a16:creationId xmlns:a16="http://schemas.microsoft.com/office/drawing/2014/main" id="{B85D99ED-327A-4AA5-A5B4-12A968D883A9}"/>
              </a:ext>
            </a:extLst>
          </p:cNvPr>
          <p:cNvPicPr>
            <a:picLocks noChangeAspect="1"/>
          </p:cNvPicPr>
          <p:nvPr/>
        </p:nvPicPr>
        <p:blipFill rotWithShape="1">
          <a:blip r:embed="rId2"/>
          <a:srcRect t="12450" r="736"/>
          <a:stretch/>
        </p:blipFill>
        <p:spPr>
          <a:xfrm>
            <a:off x="295087" y="863600"/>
            <a:ext cx="10647009" cy="5486656"/>
          </a:xfrm>
          <a:prstGeom prst="rect">
            <a:avLst/>
          </a:prstGeom>
        </p:spPr>
      </p:pic>
      <p:sp>
        <p:nvSpPr>
          <p:cNvPr id="5" name="TekstSylinder 4">
            <a:extLst>
              <a:ext uri="{FF2B5EF4-FFF2-40B4-BE49-F238E27FC236}">
                <a16:creationId xmlns:a16="http://schemas.microsoft.com/office/drawing/2014/main" id="{CCC94E42-1C14-4E16-B6D7-C897BA10E6FC}"/>
              </a:ext>
            </a:extLst>
          </p:cNvPr>
          <p:cNvSpPr txBox="1"/>
          <p:nvPr/>
        </p:nvSpPr>
        <p:spPr>
          <a:xfrm>
            <a:off x="4122783" y="6173289"/>
            <a:ext cx="7576626" cy="369332"/>
          </a:xfrm>
          <a:prstGeom prst="rect">
            <a:avLst/>
          </a:prstGeom>
          <a:noFill/>
        </p:spPr>
        <p:txBody>
          <a:bodyPr wrap="none" lIns="91440" tIns="45720" rIns="91440" bIns="45720" rtlCol="0" anchor="t">
            <a:spAutoFit/>
          </a:bodyPr>
          <a:lstStyle/>
          <a:p>
            <a:r>
              <a:rPr lang="nb-NO"/>
              <a:t>Kilde: </a:t>
            </a:r>
            <a:r>
              <a:rPr lang="nb-NO">
                <a:ea typeface="+mn-lt"/>
                <a:cs typeface="+mn-lt"/>
              </a:rPr>
              <a:t>Ringerike Kommunestyre 30.09.21 Presentasjon Strukturendringer helse </a:t>
            </a:r>
          </a:p>
        </p:txBody>
      </p:sp>
    </p:spTree>
    <p:extLst>
      <p:ext uri="{BB962C8B-B14F-4D97-AF65-F5344CB8AC3E}">
        <p14:creationId xmlns:p14="http://schemas.microsoft.com/office/powerpoint/2010/main" val="3498778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Framskrivning behov for kommunale tjenester</a:t>
            </a:r>
          </a:p>
        </p:txBody>
      </p:sp>
      <p:pic>
        <p:nvPicPr>
          <p:cNvPr id="3" name="Bilde 2">
            <a:extLst>
              <a:ext uri="{FF2B5EF4-FFF2-40B4-BE49-F238E27FC236}">
                <a16:creationId xmlns:a16="http://schemas.microsoft.com/office/drawing/2014/main" id="{CA783B6B-600B-47FD-8427-485FB40F052D}"/>
              </a:ext>
            </a:extLst>
          </p:cNvPr>
          <p:cNvPicPr/>
          <p:nvPr/>
        </p:nvPicPr>
        <p:blipFill>
          <a:blip r:embed="rId3"/>
          <a:stretch>
            <a:fillRect/>
          </a:stretch>
        </p:blipFill>
        <p:spPr>
          <a:xfrm>
            <a:off x="1432559" y="1043915"/>
            <a:ext cx="8752449" cy="5188073"/>
          </a:xfrm>
          <a:prstGeom prst="rect">
            <a:avLst/>
          </a:prstGeom>
        </p:spPr>
      </p:pic>
    </p:spTree>
    <p:extLst>
      <p:ext uri="{BB962C8B-B14F-4D97-AF65-F5344CB8AC3E}">
        <p14:creationId xmlns:p14="http://schemas.microsoft.com/office/powerpoint/2010/main" val="3922751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746F373-207B-5067-DBD6-A66A02C4719E}"/>
              </a:ext>
            </a:extLst>
          </p:cNvPr>
          <p:cNvSpPr>
            <a:spLocks noGrp="1"/>
          </p:cNvSpPr>
          <p:nvPr>
            <p:ph type="title"/>
          </p:nvPr>
        </p:nvSpPr>
        <p:spPr/>
        <p:txBody>
          <a:bodyPr/>
          <a:lstStyle/>
          <a:p>
            <a:r>
              <a:rPr lang="nb-NO" dirty="0"/>
              <a:t>FAMILIEOMSORGSKOEFFISIENTEN </a:t>
            </a:r>
          </a:p>
        </p:txBody>
      </p:sp>
      <p:pic>
        <p:nvPicPr>
          <p:cNvPr id="5" name="Plassholder for innhold 4">
            <a:extLst>
              <a:ext uri="{FF2B5EF4-FFF2-40B4-BE49-F238E27FC236}">
                <a16:creationId xmlns:a16="http://schemas.microsoft.com/office/drawing/2014/main" id="{753E4210-4826-ABE7-AA28-97787C3B9839}"/>
              </a:ext>
            </a:extLst>
          </p:cNvPr>
          <p:cNvPicPr>
            <a:picLocks noGrp="1" noChangeAspect="1"/>
          </p:cNvPicPr>
          <p:nvPr>
            <p:ph idx="1"/>
          </p:nvPr>
        </p:nvPicPr>
        <p:blipFill rotWithShape="1">
          <a:blip r:embed="rId3"/>
          <a:srcRect l="8975" t="19196" r="14715" b="8996"/>
          <a:stretch/>
        </p:blipFill>
        <p:spPr>
          <a:xfrm>
            <a:off x="1788161" y="883388"/>
            <a:ext cx="9175928" cy="4857013"/>
          </a:xfrm>
        </p:spPr>
      </p:pic>
    </p:spTree>
    <p:extLst>
      <p:ext uri="{BB962C8B-B14F-4D97-AF65-F5344CB8AC3E}">
        <p14:creationId xmlns:p14="http://schemas.microsoft.com/office/powerpoint/2010/main" val="1040373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rotWithShape="1">
          <a:blip r:embed="rId3">
            <a:extLst>
              <a:ext uri="{28A0092B-C50C-407E-A947-70E740481C1C}">
                <a14:useLocalDpi xmlns:a14="http://schemas.microsoft.com/office/drawing/2010/main" val="0"/>
              </a:ext>
            </a:extLst>
          </a:blip>
          <a:srcRect r="10585"/>
          <a:stretch/>
        </p:blipFill>
        <p:spPr>
          <a:xfrm>
            <a:off x="4041480" y="1175657"/>
            <a:ext cx="7209315" cy="4535323"/>
          </a:xfrm>
          <a:prstGeom prst="rect">
            <a:avLst/>
          </a:prstGeom>
        </p:spPr>
      </p:pic>
      <p:sp>
        <p:nvSpPr>
          <p:cNvPr id="2" name="Tittel 1"/>
          <p:cNvSpPr>
            <a:spLocks noGrp="1"/>
          </p:cNvSpPr>
          <p:nvPr>
            <p:ph type="title"/>
          </p:nvPr>
        </p:nvSpPr>
        <p:spPr/>
        <p:txBody>
          <a:bodyPr/>
          <a:lstStyle/>
          <a:p>
            <a:r>
              <a:rPr lang="nb-NO" dirty="0"/>
              <a:t>Samfunnsreform </a:t>
            </a:r>
          </a:p>
        </p:txBody>
      </p:sp>
      <p:pic>
        <p:nvPicPr>
          <p:cNvPr id="1026" name="Picture 2" descr="Ringerike kommune - Friluftsli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450" y="1030415"/>
            <a:ext cx="3663669" cy="518150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Evaluering av forsøksordning med statlig finansiering av kommunale helse-  og omsorgstjenester (SI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6" name="Pluss 5"/>
          <p:cNvSpPr/>
          <p:nvPr/>
        </p:nvSpPr>
        <p:spPr>
          <a:xfrm>
            <a:off x="4781006" y="3056709"/>
            <a:ext cx="862148" cy="796834"/>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008926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1D3B6B8-D531-4A04-8C3D-E58025DA7B58}"/>
              </a:ext>
            </a:extLst>
          </p:cNvPr>
          <p:cNvSpPr>
            <a:spLocks noGrp="1"/>
          </p:cNvSpPr>
          <p:nvPr>
            <p:ph type="title"/>
          </p:nvPr>
        </p:nvSpPr>
        <p:spPr/>
        <p:txBody>
          <a:bodyPr/>
          <a:lstStyle/>
          <a:p>
            <a:r>
              <a:rPr lang="nb-NO" dirty="0"/>
              <a:t>HVEM ER DE PÅRØRENDE?</a:t>
            </a:r>
          </a:p>
        </p:txBody>
      </p:sp>
      <p:sp>
        <p:nvSpPr>
          <p:cNvPr id="3" name="Plassholder for innhold 2">
            <a:extLst>
              <a:ext uri="{FF2B5EF4-FFF2-40B4-BE49-F238E27FC236}">
                <a16:creationId xmlns:a16="http://schemas.microsoft.com/office/drawing/2014/main" id="{DF7628ED-212B-444C-B28C-106C673CAB09}"/>
              </a:ext>
            </a:extLst>
          </p:cNvPr>
          <p:cNvSpPr>
            <a:spLocks noGrp="1"/>
          </p:cNvSpPr>
          <p:nvPr>
            <p:ph idx="1"/>
          </p:nvPr>
        </p:nvSpPr>
        <p:spPr/>
        <p:txBody>
          <a:bodyPr>
            <a:normAutofit/>
          </a:bodyPr>
          <a:lstStyle/>
          <a:p>
            <a:r>
              <a:rPr lang="nb-NO" sz="3600" b="0" i="0" u="none" strike="noStrike" baseline="0" dirty="0">
                <a:solidFill>
                  <a:srgbClr val="000000"/>
                </a:solidFill>
                <a:latin typeface="UniCentury Old Style"/>
              </a:rPr>
              <a:t>Pårørende er nærstående – både familie og venner – i livet til personer som er syke, har funksjonsnedsettelse eller rusproblemer</a:t>
            </a:r>
          </a:p>
          <a:p>
            <a:r>
              <a:rPr lang="nb-NO" sz="3600" dirty="0">
                <a:effectLst/>
              </a:rPr>
              <a:t>Lovverket på helse- og omsorgsfeltet skiller mellom: </a:t>
            </a:r>
          </a:p>
          <a:p>
            <a:pPr lvl="1"/>
            <a:r>
              <a:rPr lang="nb-NO" sz="3200" dirty="0">
                <a:effectLst/>
              </a:rPr>
              <a:t>Pårørende </a:t>
            </a:r>
          </a:p>
          <a:p>
            <a:pPr lvl="1"/>
            <a:r>
              <a:rPr lang="nb-NO" sz="3200" dirty="0"/>
              <a:t>N</a:t>
            </a:r>
            <a:r>
              <a:rPr lang="nb-NO" sz="3200" dirty="0">
                <a:effectLst/>
              </a:rPr>
              <a:t>ærmeste pårørende </a:t>
            </a:r>
          </a:p>
          <a:p>
            <a:pPr lvl="1"/>
            <a:r>
              <a:rPr lang="nb-NO" sz="3200" dirty="0">
                <a:effectLst/>
              </a:rPr>
              <a:t>Pårørende med særlig tyngende omsorgsarbeid</a:t>
            </a:r>
          </a:p>
        </p:txBody>
      </p:sp>
    </p:spTree>
    <p:extLst>
      <p:ext uri="{BB962C8B-B14F-4D97-AF65-F5344CB8AC3E}">
        <p14:creationId xmlns:p14="http://schemas.microsoft.com/office/powerpoint/2010/main" val="403393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660D81D-A48E-43DB-8485-C290AAF9237D}"/>
              </a:ext>
            </a:extLst>
          </p:cNvPr>
          <p:cNvSpPr>
            <a:spLocks noGrp="1"/>
          </p:cNvSpPr>
          <p:nvPr>
            <p:ph type="title"/>
          </p:nvPr>
        </p:nvSpPr>
        <p:spPr/>
        <p:txBody>
          <a:bodyPr/>
          <a:lstStyle/>
          <a:p>
            <a:br>
              <a:rPr lang="nb-NO" sz="3200" dirty="0"/>
            </a:br>
            <a:r>
              <a:rPr lang="nb-NO" sz="3200" dirty="0"/>
              <a:t>Pårørende med særlig tyngende omsorgsarbeid:</a:t>
            </a:r>
            <a:br>
              <a:rPr lang="nb-NO" sz="3200" dirty="0"/>
            </a:br>
            <a:endParaRPr lang="nb-NO" dirty="0"/>
          </a:p>
        </p:txBody>
      </p:sp>
      <p:sp>
        <p:nvSpPr>
          <p:cNvPr id="3" name="Plassholder for innhold 2">
            <a:extLst>
              <a:ext uri="{FF2B5EF4-FFF2-40B4-BE49-F238E27FC236}">
                <a16:creationId xmlns:a16="http://schemas.microsoft.com/office/drawing/2014/main" id="{5A3E7768-050D-47AC-A5E1-7F7CF7282C59}"/>
              </a:ext>
            </a:extLst>
          </p:cNvPr>
          <p:cNvSpPr>
            <a:spLocks noGrp="1"/>
          </p:cNvSpPr>
          <p:nvPr>
            <p:ph idx="1"/>
          </p:nvPr>
        </p:nvSpPr>
        <p:spPr/>
        <p:txBody>
          <a:bodyPr/>
          <a:lstStyle/>
          <a:p>
            <a:pPr lvl="1"/>
            <a:r>
              <a:rPr lang="nb-NO" sz="3200" dirty="0"/>
              <a:t>Foreldre med omsorg for syke og/eller barn med redusert funksjon (0 – 18 år)</a:t>
            </a:r>
          </a:p>
          <a:p>
            <a:pPr lvl="1"/>
            <a:r>
              <a:rPr lang="nb-NO" sz="3200" dirty="0"/>
              <a:t>Pårørende som yter omsorg til egen ektefelle/samboer</a:t>
            </a:r>
          </a:p>
          <a:p>
            <a:pPr lvl="1"/>
            <a:r>
              <a:rPr lang="nb-NO" sz="3200" dirty="0"/>
              <a:t>Andre </a:t>
            </a:r>
            <a:r>
              <a:rPr lang="nb-NO" sz="3200" dirty="0" err="1"/>
              <a:t>omsorgsytere</a:t>
            </a:r>
            <a:r>
              <a:rPr lang="nb-NO" sz="3200" dirty="0"/>
              <a:t>, for eksempel personer med omsorg for foreldre, søsken eller andre omsorgstrengende</a:t>
            </a:r>
          </a:p>
        </p:txBody>
      </p:sp>
    </p:spTree>
    <p:extLst>
      <p:ext uri="{BB962C8B-B14F-4D97-AF65-F5344CB8AC3E}">
        <p14:creationId xmlns:p14="http://schemas.microsoft.com/office/powerpoint/2010/main" val="1306942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3D5BF62-5EAB-4C1F-B957-09CF8B86EDCB}"/>
              </a:ext>
            </a:extLst>
          </p:cNvPr>
          <p:cNvSpPr>
            <a:spLocks noGrp="1"/>
          </p:cNvSpPr>
          <p:nvPr>
            <p:ph type="title"/>
          </p:nvPr>
        </p:nvSpPr>
        <p:spPr/>
        <p:txBody>
          <a:bodyPr/>
          <a:lstStyle/>
          <a:p>
            <a:r>
              <a:rPr lang="nb-NO" dirty="0"/>
              <a:t>STØRRELSE PÅRØRENDEARBEID</a:t>
            </a:r>
          </a:p>
        </p:txBody>
      </p:sp>
      <p:sp>
        <p:nvSpPr>
          <p:cNvPr id="3" name="Plassholder for innhold 2">
            <a:extLst>
              <a:ext uri="{FF2B5EF4-FFF2-40B4-BE49-F238E27FC236}">
                <a16:creationId xmlns:a16="http://schemas.microsoft.com/office/drawing/2014/main" id="{07D780B6-A9F8-4100-B96B-D19C6162A64A}"/>
              </a:ext>
            </a:extLst>
          </p:cNvPr>
          <p:cNvSpPr>
            <a:spLocks noGrp="1"/>
          </p:cNvSpPr>
          <p:nvPr>
            <p:ph idx="1"/>
          </p:nvPr>
        </p:nvSpPr>
        <p:spPr/>
        <p:txBody>
          <a:bodyPr>
            <a:normAutofit/>
          </a:bodyPr>
          <a:lstStyle/>
          <a:p>
            <a:r>
              <a:rPr lang="nb-NO" sz="3600" dirty="0"/>
              <a:t>U</a:t>
            </a:r>
            <a:r>
              <a:rPr lang="nb-NO" sz="3600" dirty="0">
                <a:effectLst/>
              </a:rPr>
              <a:t>formell, ulønnet hjelp eller tilsyn i Norge er beregnet til å utgjøre 136 000 årsverk. </a:t>
            </a:r>
          </a:p>
          <a:p>
            <a:r>
              <a:rPr lang="nb-NO" sz="3600" dirty="0"/>
              <a:t>K</a:t>
            </a:r>
            <a:r>
              <a:rPr lang="nb-NO" sz="3600" dirty="0">
                <a:effectLst/>
              </a:rPr>
              <a:t>ommunale omsorgstjenester rundt 142 000 årsverk </a:t>
            </a:r>
          </a:p>
          <a:p>
            <a:endParaRPr lang="nb-NO" sz="3600" dirty="0"/>
          </a:p>
          <a:p>
            <a:pPr marL="0" indent="0">
              <a:buNone/>
            </a:pPr>
            <a:r>
              <a:rPr lang="nb-NO" sz="3600" dirty="0">
                <a:effectLst/>
              </a:rPr>
              <a:t>Kilde: (</a:t>
            </a:r>
            <a:r>
              <a:rPr lang="nb-NO" sz="3600" dirty="0" err="1">
                <a:effectLst/>
              </a:rPr>
              <a:t>Hjemås</a:t>
            </a:r>
            <a:r>
              <a:rPr lang="nb-NO" sz="3600" dirty="0">
                <a:effectLst/>
              </a:rPr>
              <a:t>, Holmøy et al. 2019).</a:t>
            </a:r>
            <a:endParaRPr lang="nb-NO" sz="3600" dirty="0"/>
          </a:p>
        </p:txBody>
      </p:sp>
    </p:spTree>
    <p:extLst>
      <p:ext uri="{BB962C8B-B14F-4D97-AF65-F5344CB8AC3E}">
        <p14:creationId xmlns:p14="http://schemas.microsoft.com/office/powerpoint/2010/main" val="2903818462"/>
      </p:ext>
    </p:extLst>
  </p:cSld>
  <p:clrMapOvr>
    <a:masterClrMapping/>
  </p:clrMapOvr>
</p:sld>
</file>

<file path=ppt/theme/theme1.xml><?xml version="1.0" encoding="utf-8"?>
<a:theme xmlns:a="http://schemas.openxmlformats.org/drawingml/2006/main" name="Ringerike_PPTmal_16-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ingerike_PowerPointMal" id="{9583E19B-308B-4B68-BC0D-3A6CBC20BAF6}" vid="{92D98DB0-6157-4588-9827-999DA0E3592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090EF6E92318042B451CBE41159D9C2" ma:contentTypeVersion="2" ma:contentTypeDescription="Opprett et nytt dokument." ma:contentTypeScope="" ma:versionID="71492a47f7e3d777e173babfa7bdd7fa">
  <xsd:schema xmlns:xsd="http://www.w3.org/2001/XMLSchema" xmlns:xs="http://www.w3.org/2001/XMLSchema" xmlns:p="http://schemas.microsoft.com/office/2006/metadata/properties" xmlns:ns2="9bfd4c18-06a5-4aac-b350-b118bf87e77d" targetNamespace="http://schemas.microsoft.com/office/2006/metadata/properties" ma:root="true" ma:fieldsID="9327fa4bf92d4fbaaf41295bf25e05a4" ns2:_="">
    <xsd:import namespace="9bfd4c18-06a5-4aac-b350-b118bf87e77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fd4c18-06a5-4aac-b350-b118bf87e7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D9D72EE-BF96-4776-B305-3DF172C123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fd4c18-06a5-4aac-b350-b118bf87e7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E9591BE-94DB-4FC7-8394-16E26016BA96}">
  <ds:schemaRefs>
    <ds:schemaRef ds:uri="http://schemas.microsoft.com/sharepoint/v3/contenttype/forms"/>
  </ds:schemaRefs>
</ds:datastoreItem>
</file>

<file path=customXml/itemProps3.xml><?xml version="1.0" encoding="utf-8"?>
<ds:datastoreItem xmlns:ds="http://schemas.openxmlformats.org/officeDocument/2006/customXml" ds:itemID="{227638C9-4B83-44CC-9D92-92BFE9A8DF4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Ringerike_PowerPointMal</Template>
  <TotalTime>211</TotalTime>
  <Words>3280</Words>
  <Application>Microsoft Office PowerPoint</Application>
  <PresentationFormat>Widescreen</PresentationFormat>
  <Paragraphs>201</Paragraphs>
  <Slides>21</Slides>
  <Notes>12</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21</vt:i4>
      </vt:variant>
    </vt:vector>
  </HeadingPairs>
  <TitlesOfParts>
    <vt:vector size="26" baseType="lpstr">
      <vt:lpstr>UniCentury Old Style</vt:lpstr>
      <vt:lpstr>Arial</vt:lpstr>
      <vt:lpstr>Calibri</vt:lpstr>
      <vt:lpstr>Work Sans</vt:lpstr>
      <vt:lpstr>Ringerike_PPTmal_16-9</vt:lpstr>
      <vt:lpstr>HELHETLIG PÅRØRENDESTØTTE I RINGERIKE KOMMUNE</vt:lpstr>
      <vt:lpstr>AGENDA</vt:lpstr>
      <vt:lpstr>Fakta – befolkningsutvikling Ringerike</vt:lpstr>
      <vt:lpstr>Framskrivning behov for kommunale tjenester</vt:lpstr>
      <vt:lpstr>FAMILIEOMSORGSKOEFFISIENTEN </vt:lpstr>
      <vt:lpstr>Samfunnsreform </vt:lpstr>
      <vt:lpstr>HVEM ER DE PÅRØRENDE?</vt:lpstr>
      <vt:lpstr> Pårørende med særlig tyngende omsorgsarbeid: </vt:lpstr>
      <vt:lpstr>STØRRELSE PÅRØRENDEARBEID</vt:lpstr>
      <vt:lpstr>PÅRØRENDES BEHOV</vt:lpstr>
      <vt:lpstr>VANLIGE HELSEUTFORDRINGER HOS PÅRØRENDE:</vt:lpstr>
      <vt:lpstr>MÅL MED PROSJEKTET</vt:lpstr>
      <vt:lpstr>SLUTTBRUKER</vt:lpstr>
      <vt:lpstr>Gjennomgang nåsituasjon og behov</vt:lpstr>
      <vt:lpstr>KONKLUSJON KARTLEGGING</vt:lpstr>
      <vt:lpstr>INFORMASJONS- OG VEILEDNINGSSENTER</vt:lpstr>
      <vt:lpstr>NYTT TJENESTDESIGN AVLASTNINGSTILBUD</vt:lpstr>
      <vt:lpstr>AVLASTNINGSTILBUD I HJEMMET (TIMEBASERT)</vt:lpstr>
      <vt:lpstr>DAGSENTERTILBUD KVELD</vt:lpstr>
      <vt:lpstr>Mer informasjon?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HELHETLIG PÅRØRENDESTØTTE I RINGERIKE KOMMUNE</dc:title>
  <dc:creator>Julie Hildeskår</dc:creator>
  <cp:lastModifiedBy>Julie Hildeskår</cp:lastModifiedBy>
  <cp:revision>2</cp:revision>
  <dcterms:created xsi:type="dcterms:W3CDTF">2023-04-24T07:55:32Z</dcterms:created>
  <dcterms:modified xsi:type="dcterms:W3CDTF">2023-05-24T20:08:01Z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0x0101005090EF6E92318042B451CBE41159D9C2</vt:lpwstr>
  </property>
</Properties>
</file>