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handoutMasterIdLst>
    <p:handoutMasterId r:id="rId14"/>
  </p:handoutMasterIdLst>
  <p:sldIdLst>
    <p:sldId id="304" r:id="rId2"/>
    <p:sldId id="305" r:id="rId3"/>
    <p:sldId id="318" r:id="rId4"/>
    <p:sldId id="313" r:id="rId5"/>
    <p:sldId id="314" r:id="rId6"/>
    <p:sldId id="319" r:id="rId7"/>
    <p:sldId id="323" r:id="rId8"/>
    <p:sldId id="322" r:id="rId9"/>
    <p:sldId id="310" r:id="rId10"/>
    <p:sldId id="315" r:id="rId11"/>
    <p:sldId id="299" r:id="rId12"/>
  </p:sldIdLst>
  <p:sldSz cx="12192000" cy="6858000"/>
  <p:notesSz cx="6669088" cy="9753600"/>
  <p:embeddedFontLst>
    <p:embeddedFont>
      <p:font typeface="Calibri" panose="020F0502020204030204" pitchFamily="34" charset="0"/>
      <p:regular r:id="rId15"/>
      <p:bold r:id="rId16"/>
      <p:italic r:id="rId17"/>
      <p:boldItalic r:id="rId18"/>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49156" autoAdjust="0"/>
  </p:normalViewPr>
  <p:slideViewPr>
    <p:cSldViewPr snapToGrid="0" snapToObjects="1">
      <p:cViewPr varScale="1">
        <p:scale>
          <a:sx n="39" d="100"/>
          <a:sy n="39" d="100"/>
        </p:scale>
        <p:origin x="105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070EB090-25BE-0B40-B79B-A6D1DEB9392D}" type="datetimeFigureOut">
              <a:rPr lang="nb-NO" smtClean="0"/>
              <a:t>20.05.2020</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95DA4CAC-F64E-4478-98AF-F7800E285767}" type="datetimeFigureOut">
              <a:rPr lang="nb-NO" smtClean="0"/>
              <a:t>20.05.2020</a:t>
            </a:fld>
            <a:endParaRPr lang="nb-NO"/>
          </a:p>
        </p:txBody>
      </p:sp>
      <p:sp>
        <p:nvSpPr>
          <p:cNvPr id="4" name="Plassholder for lysbilde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a:t>
            </a:fld>
            <a:endParaRPr lang="nb-NO"/>
          </a:p>
        </p:txBody>
      </p:sp>
    </p:spTree>
    <p:extLst>
      <p:ext uri="{BB962C8B-B14F-4D97-AF65-F5344CB8AC3E}">
        <p14:creationId xmlns:p14="http://schemas.microsoft.com/office/powerpoint/2010/main" val="141372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10</a:t>
            </a:fld>
            <a:endParaRPr lang="nb-NO"/>
          </a:p>
        </p:txBody>
      </p:sp>
    </p:spTree>
    <p:extLst>
      <p:ext uri="{BB962C8B-B14F-4D97-AF65-F5344CB8AC3E}">
        <p14:creationId xmlns:p14="http://schemas.microsoft.com/office/powerpoint/2010/main" val="88643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138" y="731838"/>
            <a:ext cx="6500812" cy="36576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11</a:t>
            </a:fld>
            <a:endParaRPr lang="nb-NO"/>
          </a:p>
        </p:txBody>
      </p:sp>
    </p:spTree>
    <p:extLst>
      <p:ext uri="{BB962C8B-B14F-4D97-AF65-F5344CB8AC3E}">
        <p14:creationId xmlns:p14="http://schemas.microsoft.com/office/powerpoint/2010/main" val="101979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
            </a:r>
            <a:br>
              <a:rPr lang="nb-NO" dirty="0" smtClean="0">
                <a:effectLst/>
              </a:rPr>
            </a:br>
            <a:r>
              <a:rPr lang="nb-NO" dirty="0" smtClean="0">
                <a:effectLst/>
              </a:rPr>
              <a:t>For</a:t>
            </a:r>
            <a:r>
              <a:rPr lang="nb-NO" baseline="0" dirty="0" smtClean="0">
                <a:effectLst/>
              </a:rPr>
              <a:t> barnehagene, skolene og </a:t>
            </a:r>
            <a:r>
              <a:rPr lang="nb-NO" baseline="0" dirty="0" err="1" smtClean="0">
                <a:effectLst/>
              </a:rPr>
              <a:t>Sfo</a:t>
            </a:r>
            <a:r>
              <a:rPr lang="nb-NO" baseline="0" dirty="0" smtClean="0">
                <a:effectLst/>
              </a:rPr>
              <a:t> betyr dette at svært få enheter har vært </a:t>
            </a:r>
            <a:r>
              <a:rPr lang="nb-NO" baseline="0" dirty="0" err="1" smtClean="0">
                <a:effectLst/>
              </a:rPr>
              <a:t>nedlukket</a:t>
            </a:r>
            <a:r>
              <a:rPr lang="nb-NO" baseline="0" dirty="0" smtClean="0">
                <a:effectLst/>
              </a:rPr>
              <a:t> fra 12. mars. Det har vært stor aktivitet både i forhold til tilrettelegging for samfunnskritiske funksjoner og tilrettelegging for særlige sårbare barn. De sårbare barna har også hatt oppfølging både i enhetene og på alternative måter som for eksempel turer en til en eller i små grupper, telefonsamtaler, digitale faste møter og hjemmebesøk. </a:t>
            </a:r>
          </a:p>
          <a:p>
            <a:endParaRPr lang="nb-NO" baseline="0" dirty="0" smtClean="0">
              <a:effectLst/>
            </a:endParaRPr>
          </a:p>
          <a:p>
            <a:r>
              <a:rPr lang="nb-NO" b="1" dirty="0" smtClean="0"/>
              <a:t>Som</a:t>
            </a:r>
            <a:r>
              <a:rPr lang="nb-NO" b="1" baseline="0" dirty="0" smtClean="0"/>
              <a:t> en del av oppdraget ble barnehager og </a:t>
            </a:r>
            <a:r>
              <a:rPr lang="nb-NO" b="1" baseline="0" dirty="0" err="1" smtClean="0"/>
              <a:t>sfoèr</a:t>
            </a:r>
            <a:r>
              <a:rPr lang="nb-NO" b="1" baseline="0" dirty="0" smtClean="0"/>
              <a:t> holdt åpne i hele påsken</a:t>
            </a:r>
            <a:endParaRPr lang="nb-NO" dirty="0" smtClean="0"/>
          </a:p>
          <a:p>
            <a:pPr fontAlgn="ctr"/>
            <a:r>
              <a:rPr lang="nb-NO" dirty="0" smtClean="0"/>
              <a:t>Omsorgstilbud i påskeferien; grønne og røde dager – lederne kartla behovet</a:t>
            </a:r>
            <a:endParaRPr lang="nb-NO" dirty="0" smtClean="0">
              <a:effectLst/>
            </a:endParaRPr>
          </a:p>
        </p:txBody>
      </p:sp>
      <p:sp>
        <p:nvSpPr>
          <p:cNvPr id="4" name="Plassholder for lysbildenummer 3"/>
          <p:cNvSpPr>
            <a:spLocks noGrp="1"/>
          </p:cNvSpPr>
          <p:nvPr>
            <p:ph type="sldNum" sz="quarter" idx="10"/>
          </p:nvPr>
        </p:nvSpPr>
        <p:spPr/>
        <p:txBody>
          <a:bodyPr/>
          <a:lstStyle/>
          <a:p>
            <a:fld id="{50D1D6FD-2EA5-4FFF-B07F-6F402568522D}" type="slidenum">
              <a:rPr lang="nb-NO" smtClean="0"/>
              <a:t>2</a:t>
            </a:fld>
            <a:endParaRPr lang="nb-NO"/>
          </a:p>
        </p:txBody>
      </p:sp>
    </p:spTree>
    <p:extLst>
      <p:ext uri="{BB962C8B-B14F-4D97-AF65-F5344CB8AC3E}">
        <p14:creationId xmlns:p14="http://schemas.microsoft.com/office/powerpoint/2010/main" val="382624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3</a:t>
            </a:fld>
            <a:endParaRPr lang="nb-NO"/>
          </a:p>
        </p:txBody>
      </p:sp>
    </p:spTree>
    <p:extLst>
      <p:ext uri="{BB962C8B-B14F-4D97-AF65-F5344CB8AC3E}">
        <p14:creationId xmlns:p14="http://schemas.microsoft.com/office/powerpoint/2010/main" val="378273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Informasjon til foresatte: </a:t>
            </a:r>
          </a:p>
          <a:p>
            <a:r>
              <a:rPr lang="nb-NO" sz="1200" dirty="0" smtClean="0"/>
              <a:t>Informert</a:t>
            </a:r>
            <a:r>
              <a:rPr lang="nb-NO" sz="1200" baseline="0" dirty="0" smtClean="0"/>
              <a:t> med felles informasjon fra kommunalsjef på IST som er programmet som brukes ved barnehageopptak og felles informasjon til foresatte i skole. </a:t>
            </a:r>
            <a:r>
              <a:rPr lang="nb-NO" sz="1200" baseline="0" dirty="0" err="1" smtClean="0"/>
              <a:t>Sms</a:t>
            </a:r>
            <a:r>
              <a:rPr lang="nb-NO" sz="1200" baseline="0" dirty="0" smtClean="0"/>
              <a:t>, mail. Lederne på hver </a:t>
            </a:r>
            <a:r>
              <a:rPr lang="nb-NO" sz="1200" baseline="0" dirty="0" err="1" smtClean="0"/>
              <a:t>enhte</a:t>
            </a:r>
            <a:r>
              <a:rPr lang="nb-NO" sz="1200" baseline="0" dirty="0" smtClean="0"/>
              <a:t> laget tilpasset informasjon til sine foresatte. </a:t>
            </a:r>
          </a:p>
          <a:p>
            <a:endParaRPr lang="nb-NO" sz="1200" baseline="0" dirty="0" smtClean="0"/>
          </a:p>
          <a:p>
            <a:r>
              <a:rPr lang="nb-NO" sz="1200" baseline="0" dirty="0" smtClean="0"/>
              <a:t>Informasjon til enhetene: </a:t>
            </a:r>
          </a:p>
          <a:p>
            <a:r>
              <a:rPr lang="nb-NO" sz="1200" baseline="0" dirty="0" smtClean="0"/>
              <a:t>Alle de private barnehagene fikk den samme informasjonen som de kommunale og deltok på de fleste digitale møter i sektoren.</a:t>
            </a:r>
          </a:p>
          <a:p>
            <a:endParaRPr lang="nb-NO" sz="1200" baseline="0" dirty="0" smtClean="0"/>
          </a:p>
          <a:p>
            <a:r>
              <a:rPr lang="nb-NO" sz="1200" baseline="0" dirty="0" smtClean="0"/>
              <a:t>Prosess med lederne: digitale møter og nyhetsbrev daglig. </a:t>
            </a:r>
          </a:p>
          <a:p>
            <a:endParaRPr lang="nb-NO" sz="1200" dirty="0" smtClean="0"/>
          </a:p>
          <a:p>
            <a:r>
              <a:rPr lang="nb-NO" sz="1200" dirty="0" smtClean="0"/>
              <a:t>Beskrive hvordan vi har løst gjenåpning,</a:t>
            </a:r>
            <a:r>
              <a:rPr lang="nb-NO" sz="1200" baseline="0" dirty="0" smtClean="0"/>
              <a:t> hvordan vi har brukt handlingsrommet og utfordringer i gjenåpningen og utfordringer vi fortsatt har: </a:t>
            </a:r>
            <a:endParaRPr lang="nb-NO" sz="1200" dirty="0" smtClean="0"/>
          </a:p>
          <a:p>
            <a:r>
              <a:rPr lang="nb-NO" sz="1200" dirty="0" smtClean="0"/>
              <a:t>Barnehagene begynte med åtte timers åpningstid, </a:t>
            </a:r>
          </a:p>
          <a:p>
            <a:r>
              <a:rPr lang="nb-NO" sz="1200" dirty="0" smtClean="0"/>
              <a:t>Åpnet for barn med foresatte i risikoyrker og de sårbare barna i ordinær åpningstid.</a:t>
            </a:r>
          </a:p>
          <a:p>
            <a:r>
              <a:rPr lang="nb-NO" sz="1200" dirty="0" smtClean="0"/>
              <a:t>Redusert åpningstid barnehagene fra 8 til 7, 5 timer fra 06.05. Store utfordringer med smittevernhensyn opp mot bemanning. Ut fra en samlet vurdering mener vi derfor det er nødvendig å endre åpningstider. Vi vet hvor viktig åpningstiden er for foreldre og foresatte. Kommunen vurderer hele tiden muligheter for å åpne mer, men så lenge smitteveilederen er formulert slik den er per i dag ser vi at dette blir vanskelig. </a:t>
            </a:r>
          </a:p>
          <a:p>
            <a:endParaRPr lang="nb-NO"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Fulgte kohort størrelser som</a:t>
            </a:r>
            <a:r>
              <a:rPr lang="nb-NO" sz="1200" baseline="0" dirty="0" smtClean="0"/>
              <a:t> er anbefalt i veilederen. Dette har vært krevende for drift. </a:t>
            </a:r>
            <a:r>
              <a:rPr lang="nb-NO" sz="1200" dirty="0" smtClean="0"/>
              <a:t>Smitteveilederens veiledning med inndeling i kohorter gjør at personalet ikke kan brukes like fritt og fleksibelt som ellers.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Mange drøftinger med hovedtillitsvalgte fra organisasjonene om bestemmelser og handlingsrom av pedagogenes planleggingstid. Funnet løsning fra uke 20 og til uke 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Det er derfor mange nye oppgaver som skal gjøres i forbindelse med et forsvarlig smittevernsarbeid samtidig som barnehagene så langt som mulig skal ivareta barnehagens mandat som pedagogisk virksomhet. Godt samarbeid</a:t>
            </a:r>
            <a:r>
              <a:rPr lang="nb-NO" sz="1200" baseline="0" dirty="0" smtClean="0"/>
              <a:t> mellom teknings og kultur om renhold, skjermingstiltak og andre tilrettelegginger. Risikovurderinger er gjort i samarbeid med andre sektorer.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err="1" smtClean="0"/>
              <a:t>Tilfresstillende</a:t>
            </a:r>
            <a:r>
              <a:rPr lang="nb-NO" sz="1200" baseline="0" dirty="0" smtClean="0"/>
              <a:t> bemanning til å dekke smittevernhensyn og ordinær drift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Utlysning etter vikarer i barnehage og SFO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Intervjuet et 10 </a:t>
            </a:r>
            <a:r>
              <a:rPr lang="nb-NO" sz="1200" baseline="0" dirty="0" err="1" smtClean="0"/>
              <a:t>tallspersoner</a:t>
            </a:r>
            <a:endParaRPr lang="nb-NO"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Gjennomført smittevernkurs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Vikaren skal kun være to steder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Forebygge flere ansatte med tanke på sykdom hos ansatte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126330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valgt å gi et lokalt handlingsrom på dette punktet fordi skolene har så ulike forutsetninger for å gi et fysisk skoletilbud til alle elevene, og samtidig følge forskrift og veilederne.</a:t>
            </a:r>
          </a:p>
          <a:p>
            <a:r>
              <a:rPr lang="nb-NO" dirty="0" smtClean="0"/>
              <a:t>Noen har for eksempel få elever, god plass som Nes og kan tilrettelegge</a:t>
            </a:r>
            <a:r>
              <a:rPr lang="nb-NO" baseline="0" dirty="0" smtClean="0"/>
              <a:t> for alle elevene med en gang</a:t>
            </a:r>
            <a:r>
              <a:rPr lang="nb-NO" dirty="0" smtClean="0"/>
              <a:t>.</a:t>
            </a:r>
          </a:p>
          <a:p>
            <a:r>
              <a:rPr lang="nb-NO" dirty="0" smtClean="0"/>
              <a:t>Lite behov for transport til og fra skolen</a:t>
            </a:r>
            <a:r>
              <a:rPr lang="nb-NO" baseline="0" dirty="0" smtClean="0"/>
              <a:t> som Benterud</a:t>
            </a:r>
            <a:r>
              <a:rPr lang="nb-NO" dirty="0" smtClean="0"/>
              <a:t> </a:t>
            </a:r>
          </a:p>
          <a:p>
            <a:r>
              <a:rPr lang="nb-NO" dirty="0" smtClean="0"/>
              <a:t>Andre har svært mange elever, som skal ha mange ulike fag i ulike grupper og i lokaler hvor det er trangt om plassen. Som </a:t>
            </a:r>
            <a:r>
              <a:rPr lang="nb-NO" dirty="0" err="1" smtClean="0"/>
              <a:t>Veienmarka</a:t>
            </a:r>
            <a:r>
              <a:rPr lang="nb-NO" dirty="0" smtClean="0"/>
              <a:t> og</a:t>
            </a:r>
            <a:r>
              <a:rPr lang="nb-NO" baseline="0" dirty="0" smtClean="0"/>
              <a:t> </a:t>
            </a:r>
            <a:r>
              <a:rPr lang="nb-NO" baseline="0" dirty="0" err="1" smtClean="0"/>
              <a:t>Haugsbygd</a:t>
            </a:r>
            <a:r>
              <a:rPr lang="nb-NO" baseline="0" dirty="0" smtClean="0"/>
              <a:t>. </a:t>
            </a:r>
          </a:p>
          <a:p>
            <a:r>
              <a:rPr lang="nb-NO" baseline="0" dirty="0" smtClean="0"/>
              <a:t>Andre har </a:t>
            </a:r>
            <a:r>
              <a:rPr lang="nb-NO" baseline="0" dirty="0" err="1" smtClean="0"/>
              <a:t>uhensiktmessige</a:t>
            </a:r>
            <a:r>
              <a:rPr lang="nb-NO" baseline="0" dirty="0" smtClean="0"/>
              <a:t> avstander og svært dårlig med toaletter og vasker som Hønefoss og personalutfordringen med forflytning blir stor. Hønefoss kan ikke ta imot to trinn uke 20 på grunn av dette, det jobbes med </a:t>
            </a:r>
            <a:endParaRPr lang="nb-NO" dirty="0" smtClean="0"/>
          </a:p>
          <a:p>
            <a:endParaRPr lang="nb-NO" dirty="0" smtClean="0"/>
          </a:p>
          <a:p>
            <a:r>
              <a:rPr lang="nb-NO" dirty="0" smtClean="0"/>
              <a:t>Et alternativ for de med plassmangel, er at elevene veksler mellom et tilbud på skolen og hjemmeundervisning.</a:t>
            </a:r>
          </a:p>
          <a:p>
            <a:r>
              <a:rPr lang="nb-NO" dirty="0" smtClean="0"/>
              <a:t>Ved en helt eller delvis åpning av skolene forventes det ikke at skolene full ut kan gjennomføre opplæringen som normalt før de ekstraordinære nasjonale smitteverntiltakene som er igangsatt, opphører.</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37 av elevene i Ringeriksskolen holdes hjemme. 32 med legeerklæring, resterende følges opp av skolene.</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5</a:t>
            </a:fld>
            <a:endParaRPr lang="nb-NO"/>
          </a:p>
        </p:txBody>
      </p:sp>
    </p:spTree>
    <p:extLst>
      <p:ext uri="{BB962C8B-B14F-4D97-AF65-F5344CB8AC3E}">
        <p14:creationId xmlns:p14="http://schemas.microsoft.com/office/powerpoint/2010/main" val="193664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6</a:t>
            </a:fld>
            <a:endParaRPr lang="nb-NO"/>
          </a:p>
        </p:txBody>
      </p:sp>
    </p:spTree>
    <p:extLst>
      <p:ext uri="{BB962C8B-B14F-4D97-AF65-F5344CB8AC3E}">
        <p14:creationId xmlns:p14="http://schemas.microsoft.com/office/powerpoint/2010/main" val="115120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err="1" smtClean="0"/>
              <a:t>Webinaret</a:t>
            </a:r>
            <a:r>
              <a:rPr lang="nb-NO" sz="1400" dirty="0" smtClean="0"/>
              <a:t> har 3000 visninger og ble sett av 1500 stykker visningsdagen. Tilbakemeldingen fra Helsedirektoratet var at vi</a:t>
            </a:r>
            <a:r>
              <a:rPr lang="nb-NO" sz="1200" dirty="0" smtClean="0"/>
              <a:t> viste konkret hvordan det var mulig å løse ulike utfordringer i forbindelse med smittehensyn, betydning av oppdatert informasjon ut til befolkningen, og opprettholdelse og tilbakeføring til normal drift.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7</a:t>
            </a:fld>
            <a:endParaRPr lang="nb-NO"/>
          </a:p>
        </p:txBody>
      </p:sp>
    </p:spTree>
    <p:extLst>
      <p:ext uri="{BB962C8B-B14F-4D97-AF65-F5344CB8AC3E}">
        <p14:creationId xmlns:p14="http://schemas.microsoft.com/office/powerpoint/2010/main" val="238432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8</a:t>
            </a:fld>
            <a:endParaRPr lang="nb-NO"/>
          </a:p>
        </p:txBody>
      </p:sp>
    </p:spTree>
    <p:extLst>
      <p:ext uri="{BB962C8B-B14F-4D97-AF65-F5344CB8AC3E}">
        <p14:creationId xmlns:p14="http://schemas.microsoft.com/office/powerpoint/2010/main" val="310623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9</a:t>
            </a:fld>
            <a:endParaRPr lang="nb-NO"/>
          </a:p>
        </p:txBody>
      </p:sp>
    </p:spTree>
    <p:extLst>
      <p:ext uri="{BB962C8B-B14F-4D97-AF65-F5344CB8AC3E}">
        <p14:creationId xmlns:p14="http://schemas.microsoft.com/office/powerpoint/2010/main" val="3611008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smtClean="0"/>
              <a:t>Hva handler presentasjonen om?</a:t>
            </a:r>
            <a:endParaRPr lang="nb-NO" dirty="0"/>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Hvem holder presentasjonen?</a:t>
            </a:r>
            <a:endParaRPr lang="nb-NO" dirty="0"/>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smtClean="0"/>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Status gjenåpning av barnehager og skoler</a:t>
            </a:r>
            <a:endParaRPr lang="nb-NO" dirty="0"/>
          </a:p>
        </p:txBody>
      </p:sp>
      <p:sp>
        <p:nvSpPr>
          <p:cNvPr id="3" name="Undertittel 2"/>
          <p:cNvSpPr>
            <a:spLocks noGrp="1"/>
          </p:cNvSpPr>
          <p:nvPr>
            <p:ph type="subTitle" idx="1"/>
          </p:nvPr>
        </p:nvSpPr>
        <p:spPr/>
        <p:txBody>
          <a:bodyPr>
            <a:normAutofit fontScale="55000" lnSpcReduction="20000"/>
          </a:bodyPr>
          <a:lstStyle/>
          <a:p>
            <a:r>
              <a:rPr lang="nb-NO" smtClean="0"/>
              <a:t>Formannskapet 20. </a:t>
            </a:r>
            <a:r>
              <a:rPr lang="nb-NO" dirty="0" smtClean="0"/>
              <a:t>mai</a:t>
            </a:r>
          </a:p>
          <a:p>
            <a:r>
              <a:rPr lang="nb-NO" dirty="0" smtClean="0"/>
              <a:t>Marianne Mortensen</a:t>
            </a:r>
          </a:p>
          <a:p>
            <a:endParaRPr lang="nb-NO" dirty="0"/>
          </a:p>
        </p:txBody>
      </p:sp>
    </p:spTree>
    <p:extLst>
      <p:ext uri="{BB962C8B-B14F-4D97-AF65-F5344CB8AC3E}">
        <p14:creationId xmlns:p14="http://schemas.microsoft.com/office/powerpoint/2010/main" val="364855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Suksessfaktorer i Koronatiden</a:t>
            </a:r>
            <a:endParaRPr lang="nb-NO" dirty="0"/>
          </a:p>
        </p:txBody>
      </p:sp>
      <p:sp>
        <p:nvSpPr>
          <p:cNvPr id="3" name="Plassholder for innhold 2"/>
          <p:cNvSpPr>
            <a:spLocks noGrp="1"/>
          </p:cNvSpPr>
          <p:nvPr>
            <p:ph idx="1"/>
          </p:nvPr>
        </p:nvSpPr>
        <p:spPr>
          <a:xfrm>
            <a:off x="163006" y="1040525"/>
            <a:ext cx="11751113" cy="5135706"/>
          </a:xfrm>
        </p:spPr>
        <p:txBody>
          <a:bodyPr>
            <a:normAutofit fontScale="85000" lnSpcReduction="20000"/>
          </a:bodyPr>
          <a:lstStyle/>
          <a:p>
            <a:r>
              <a:rPr lang="nb-NO" dirty="0" smtClean="0"/>
              <a:t>Ledelse og handlings kompetanse. </a:t>
            </a:r>
          </a:p>
          <a:p>
            <a:r>
              <a:rPr lang="nb-NO" dirty="0" smtClean="0"/>
              <a:t>Involvering av ansatte gjennom samarbeid med tillitsvalgte og vernetjenesten. </a:t>
            </a:r>
          </a:p>
          <a:p>
            <a:r>
              <a:rPr lang="nb-NO" dirty="0" smtClean="0"/>
              <a:t>Informasjon gjennom nyhetsbrev til hele sektoren og til hovedtillitsvalgte og vernetjenesten.</a:t>
            </a:r>
          </a:p>
          <a:p>
            <a:r>
              <a:rPr lang="nb-NO" dirty="0" smtClean="0"/>
              <a:t>God dialog, informasjon og samarbeid med foresatte gjennom eget system.</a:t>
            </a:r>
          </a:p>
          <a:p>
            <a:r>
              <a:rPr lang="nb-NO" dirty="0"/>
              <a:t>D</a:t>
            </a:r>
            <a:r>
              <a:rPr lang="nb-NO" dirty="0" smtClean="0"/>
              <a:t>igitale møteplasser som er brukt aktivt.</a:t>
            </a:r>
          </a:p>
          <a:p>
            <a:r>
              <a:rPr lang="nb-NO" dirty="0" smtClean="0"/>
              <a:t>Alle hadde </a:t>
            </a:r>
            <a:r>
              <a:rPr lang="nb-NO" dirty="0" err="1" smtClean="0"/>
              <a:t>chromebook</a:t>
            </a:r>
            <a:r>
              <a:rPr lang="nb-NO" dirty="0" smtClean="0"/>
              <a:t> på skolene.</a:t>
            </a:r>
          </a:p>
          <a:p>
            <a:r>
              <a:rPr lang="nb-NO" dirty="0" smtClean="0"/>
              <a:t>Tett samarbeid med kommuneoverlegen og andre sektorer. </a:t>
            </a:r>
          </a:p>
          <a:p>
            <a:r>
              <a:rPr lang="nb-NO" dirty="0" smtClean="0"/>
              <a:t>Forutsigbart samarbeid med </a:t>
            </a:r>
            <a:r>
              <a:rPr lang="nb-NO" smtClean="0"/>
              <a:t>skyssleverandør</a:t>
            </a:r>
            <a:r>
              <a:rPr lang="nb-NO" dirty="0" smtClean="0"/>
              <a:t>, Brakar</a:t>
            </a:r>
          </a:p>
          <a:p>
            <a:r>
              <a:rPr lang="nb-NO" dirty="0"/>
              <a:t>R</a:t>
            </a:r>
            <a:r>
              <a:rPr lang="nb-NO" dirty="0" smtClean="0"/>
              <a:t>ådgiverteam</a:t>
            </a:r>
          </a:p>
        </p:txBody>
      </p:sp>
    </p:spTree>
    <p:extLst>
      <p:ext uri="{BB962C8B-B14F-4D97-AF65-F5344CB8AC3E}">
        <p14:creationId xmlns:p14="http://schemas.microsoft.com/office/powerpoint/2010/main" val="146785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1" y="5061099"/>
            <a:ext cx="1689122" cy="1230617"/>
          </a:xfrm>
          <a:prstGeom prst="rect">
            <a:avLst/>
          </a:prstGeom>
        </p:spPr>
      </p:pic>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7423771" y="5889353"/>
            <a:ext cx="1860037" cy="572877"/>
          </a:xfrm>
          <a:prstGeom prst="rect">
            <a:avLst/>
          </a:prstGeom>
        </p:spPr>
      </p:pic>
      <p:pic>
        <p:nvPicPr>
          <p:cNvPr id="9" name="Bilde 8"/>
          <p:cNvPicPr>
            <a:picLocks noChangeAspect="1"/>
          </p:cNvPicPr>
          <p:nvPr/>
        </p:nvPicPr>
        <p:blipFill rotWithShape="1">
          <a:blip r:embed="rId5">
            <a:extLst>
              <a:ext uri="{28A0092B-C50C-407E-A947-70E740481C1C}">
                <a14:useLocalDpi xmlns:a14="http://schemas.microsoft.com/office/drawing/2010/main" val="0"/>
              </a:ext>
            </a:extLst>
          </a:blip>
          <a:srcRect t="2393"/>
          <a:stretch/>
        </p:blipFill>
        <p:spPr>
          <a:xfrm>
            <a:off x="798371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Utdanning og familie</a:t>
            </a:r>
            <a:endParaRPr lang="nb-NO" dirty="0"/>
          </a:p>
        </p:txBody>
      </p:sp>
      <p:sp>
        <p:nvSpPr>
          <p:cNvPr id="3" name="Plassholder for innhold 2"/>
          <p:cNvSpPr>
            <a:spLocks noGrp="1"/>
          </p:cNvSpPr>
          <p:nvPr>
            <p:ph idx="1"/>
          </p:nvPr>
        </p:nvSpPr>
        <p:spPr/>
        <p:txBody>
          <a:bodyPr>
            <a:normAutofit/>
          </a:bodyPr>
          <a:lstStyle/>
          <a:p>
            <a:r>
              <a:rPr lang="nb-NO" sz="2400" dirty="0" smtClean="0"/>
              <a:t>Samfunnsoppdraget til sektoren fra 12</a:t>
            </a:r>
            <a:r>
              <a:rPr lang="nb-NO" sz="2400" dirty="0"/>
              <a:t>. </a:t>
            </a:r>
            <a:r>
              <a:rPr lang="nb-NO" sz="2400" dirty="0" smtClean="0"/>
              <a:t>mars: </a:t>
            </a:r>
          </a:p>
          <a:p>
            <a:pPr lvl="1"/>
            <a:r>
              <a:rPr lang="nb-NO" sz="2400" dirty="0" smtClean="0"/>
              <a:t>opprettholde </a:t>
            </a:r>
            <a:r>
              <a:rPr lang="nb-NO" sz="2400" dirty="0"/>
              <a:t>virksomheten i helse- og omsorgstjenester og andre kritiske samfunnsfunksjoner, og å unngå at personer i risikogrupper </a:t>
            </a:r>
            <a:r>
              <a:rPr lang="nb-NO" sz="2400" dirty="0" smtClean="0"/>
              <a:t>ble brukt til barnevakt.</a:t>
            </a:r>
          </a:p>
          <a:p>
            <a:pPr lvl="1"/>
            <a:r>
              <a:rPr lang="nb-NO" sz="2400" dirty="0"/>
              <a:t>lokalt sørges for et tilbud til barn av personell i helse- og omsorgstjenesten, transportsektoren eller innen andre kritiske samfunnsfunksjoner. Det samme gjelder for barn med særlige omsorgsbehov som ikke kan ivaretas dersom skole, barnehage eller andre dagtilbud har redusert </a:t>
            </a:r>
            <a:r>
              <a:rPr lang="nb-NO" sz="2400" dirty="0" smtClean="0"/>
              <a:t>åpningstid. </a:t>
            </a:r>
          </a:p>
          <a:p>
            <a:pPr lvl="1"/>
            <a:r>
              <a:rPr lang="nb-NO" sz="2400" dirty="0" smtClean="0"/>
              <a:t>Opprettholde skoletilbudet til alle elever </a:t>
            </a:r>
          </a:p>
          <a:p>
            <a:pPr lvl="1"/>
            <a:r>
              <a:rPr lang="nb-NO" sz="2400" dirty="0" smtClean="0"/>
              <a:t>Følge opp særlige </a:t>
            </a:r>
            <a:r>
              <a:rPr lang="nb-NO" sz="2400" dirty="0"/>
              <a:t>s</a:t>
            </a:r>
            <a:r>
              <a:rPr lang="nb-NO" sz="2400" dirty="0" smtClean="0"/>
              <a:t>årbare barn og unge</a:t>
            </a:r>
          </a:p>
          <a:p>
            <a:endParaRPr lang="nb-NO" dirty="0" smtClean="0"/>
          </a:p>
          <a:p>
            <a:endParaRPr lang="nb-NO" dirty="0"/>
          </a:p>
        </p:txBody>
      </p:sp>
    </p:spTree>
    <p:extLst>
      <p:ext uri="{BB962C8B-B14F-4D97-AF65-F5344CB8AC3E}">
        <p14:creationId xmlns:p14="http://schemas.microsoft.com/office/powerpoint/2010/main" val="424588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Gjenåpning </a:t>
            </a:r>
            <a:endParaRPr lang="nb-NO" dirty="0"/>
          </a:p>
        </p:txBody>
      </p:sp>
      <p:sp>
        <p:nvSpPr>
          <p:cNvPr id="3" name="Plassholder for innhold 2"/>
          <p:cNvSpPr>
            <a:spLocks noGrp="1"/>
          </p:cNvSpPr>
          <p:nvPr>
            <p:ph idx="1"/>
          </p:nvPr>
        </p:nvSpPr>
        <p:spPr>
          <a:xfrm>
            <a:off x="163006" y="938463"/>
            <a:ext cx="11751113" cy="5237767"/>
          </a:xfrm>
        </p:spPr>
        <p:txBody>
          <a:bodyPr>
            <a:normAutofit/>
          </a:bodyPr>
          <a:lstStyle/>
          <a:p>
            <a:r>
              <a:rPr lang="nb-NO" sz="2600" dirty="0" smtClean="0"/>
              <a:t>Regjeringen besluttet </a:t>
            </a:r>
            <a:r>
              <a:rPr lang="nb-NO" sz="2600" dirty="0"/>
              <a:t>å gjenåpne barnehager fra 20. april og senest 27. </a:t>
            </a:r>
            <a:r>
              <a:rPr lang="nb-NO" sz="2600" dirty="0" smtClean="0"/>
              <a:t>april</a:t>
            </a:r>
          </a:p>
          <a:p>
            <a:r>
              <a:rPr lang="nb-NO" sz="2600" dirty="0" smtClean="0"/>
              <a:t>1-4</a:t>
            </a:r>
            <a:r>
              <a:rPr lang="nb-NO" sz="2600" dirty="0"/>
              <a:t>. trinn og SFO fra 27. april. Gjenåpningen </a:t>
            </a:r>
            <a:r>
              <a:rPr lang="nb-NO" sz="2600" dirty="0" smtClean="0"/>
              <a:t>sulle </a:t>
            </a:r>
            <a:r>
              <a:rPr lang="nb-NO" sz="2600" dirty="0"/>
              <a:t>skje gradvis og kontrollert, med nødvendige smitteverntiltak på plass</a:t>
            </a:r>
            <a:r>
              <a:rPr lang="nb-NO" sz="2600" dirty="0" smtClean="0"/>
              <a:t>.</a:t>
            </a:r>
          </a:p>
          <a:p>
            <a:pPr marL="0" indent="0">
              <a:buNone/>
            </a:pPr>
            <a:endParaRPr lang="nb-NO" sz="2600" dirty="0"/>
          </a:p>
          <a:p>
            <a:r>
              <a:rPr lang="nb-NO" sz="2600" dirty="0"/>
              <a:t>Ringerike kommune </a:t>
            </a:r>
            <a:r>
              <a:rPr lang="nb-NO" sz="2600" dirty="0" smtClean="0"/>
              <a:t>fulgte </a:t>
            </a:r>
            <a:r>
              <a:rPr lang="nb-NO" sz="2600" dirty="0"/>
              <a:t>de nasjonale føringene. </a:t>
            </a:r>
            <a:endParaRPr lang="nb-NO" sz="2600" dirty="0" smtClean="0"/>
          </a:p>
          <a:p>
            <a:pPr lvl="1"/>
            <a:r>
              <a:rPr lang="nb-NO" sz="2600" dirty="0"/>
              <a:t>Smittevernveileder for barnehagen og skole ble fulgt i forhold til </a:t>
            </a:r>
            <a:r>
              <a:rPr lang="nb-NO" sz="2600" dirty="0" smtClean="0"/>
              <a:t>kohort-størrelse </a:t>
            </a:r>
            <a:r>
              <a:rPr lang="nb-NO" sz="2600" dirty="0"/>
              <a:t>og smittevernhensyn med avstand og rengjøring</a:t>
            </a:r>
            <a:r>
              <a:rPr lang="nb-NO" sz="2600" dirty="0" smtClean="0"/>
              <a:t>.</a:t>
            </a:r>
          </a:p>
          <a:p>
            <a:pPr lvl="1"/>
            <a:r>
              <a:rPr lang="nb-NO" sz="2600" dirty="0"/>
              <a:t>Usendte utfyllende informasjon til foreldre og foresatte i dagene før barnehagene og skolene åpnet igjen. </a:t>
            </a:r>
            <a:endParaRPr lang="nb-NO" sz="2600" dirty="0" smtClean="0"/>
          </a:p>
          <a:p>
            <a:pPr lvl="2"/>
            <a:r>
              <a:rPr lang="nb-NO" sz="2600" dirty="0" smtClean="0"/>
              <a:t>Det skulle være </a:t>
            </a:r>
            <a:r>
              <a:rPr lang="nb-NO" sz="2600" dirty="0"/>
              <a:t>trygt å sende barna i </a:t>
            </a:r>
            <a:r>
              <a:rPr lang="nb-NO" sz="2600" dirty="0" smtClean="0"/>
              <a:t>barnehagen.</a:t>
            </a:r>
            <a:endParaRPr lang="nb-NO" sz="2600" dirty="0"/>
          </a:p>
          <a:p>
            <a:pPr lvl="2"/>
            <a:r>
              <a:rPr lang="nb-NO" sz="2600" dirty="0" smtClean="0"/>
              <a:t>Det sulle </a:t>
            </a:r>
            <a:r>
              <a:rPr lang="nb-NO" sz="2600" dirty="0"/>
              <a:t>være trygt for de ansatte i barnehagene å gå på jobb. </a:t>
            </a:r>
          </a:p>
          <a:p>
            <a:pPr lvl="1"/>
            <a:endParaRPr lang="nb-NO" dirty="0"/>
          </a:p>
          <a:p>
            <a:endParaRPr lang="nb-NO" dirty="0"/>
          </a:p>
        </p:txBody>
      </p:sp>
    </p:spTree>
    <p:extLst>
      <p:ext uri="{BB962C8B-B14F-4D97-AF65-F5344CB8AC3E}">
        <p14:creationId xmlns:p14="http://schemas.microsoft.com/office/powerpoint/2010/main" val="272012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Gjenåpning av barnehagene  </a:t>
            </a:r>
            <a:endParaRPr lang="nb-NO" dirty="0"/>
          </a:p>
        </p:txBody>
      </p:sp>
      <p:sp>
        <p:nvSpPr>
          <p:cNvPr id="3" name="Plassholder for innhold 2"/>
          <p:cNvSpPr>
            <a:spLocks noGrp="1"/>
          </p:cNvSpPr>
          <p:nvPr>
            <p:ph idx="1"/>
          </p:nvPr>
        </p:nvSpPr>
        <p:spPr>
          <a:xfrm>
            <a:off x="163006" y="1022685"/>
            <a:ext cx="11751113" cy="5153546"/>
          </a:xfrm>
        </p:spPr>
        <p:txBody>
          <a:bodyPr>
            <a:normAutofit/>
          </a:bodyPr>
          <a:lstStyle/>
          <a:p>
            <a:pPr marL="0" indent="0">
              <a:buNone/>
            </a:pPr>
            <a:r>
              <a:rPr lang="nb-NO" dirty="0"/>
              <a:t> </a:t>
            </a:r>
            <a:endParaRPr lang="nb-NO" sz="2400" dirty="0"/>
          </a:p>
          <a:p>
            <a:r>
              <a:rPr lang="nb-NO" sz="2400" dirty="0" smtClean="0"/>
              <a:t>Informasjon </a:t>
            </a:r>
          </a:p>
          <a:p>
            <a:r>
              <a:rPr lang="nb-NO" sz="2400" dirty="0" smtClean="0"/>
              <a:t>Åpningstid</a:t>
            </a:r>
          </a:p>
          <a:p>
            <a:r>
              <a:rPr lang="nb-NO" sz="2400" dirty="0" smtClean="0"/>
              <a:t>Organisering av Kohorter </a:t>
            </a:r>
          </a:p>
          <a:p>
            <a:r>
              <a:rPr lang="nb-NO" sz="2400" dirty="0" smtClean="0"/>
              <a:t>Smittevernhensyn i barnehagene                        </a:t>
            </a:r>
          </a:p>
          <a:p>
            <a:r>
              <a:rPr lang="nb-NO" sz="2400" dirty="0" smtClean="0"/>
              <a:t>Pedagogisk tilrettelegging </a:t>
            </a:r>
          </a:p>
          <a:p>
            <a:r>
              <a:rPr lang="nb-NO" sz="2400" dirty="0" smtClean="0"/>
              <a:t>Bemanningssentralen                            </a:t>
            </a:r>
          </a:p>
          <a:p>
            <a:endParaRPr lang="nb-NO" sz="2400" dirty="0"/>
          </a:p>
          <a:p>
            <a:endParaRPr lang="nb-NO" sz="2400" dirty="0" smtClean="0"/>
          </a:p>
          <a:p>
            <a:pPr marL="0" indent="0">
              <a:buNone/>
            </a:pPr>
            <a:endParaRPr lang="nb-NO" sz="2400" dirty="0" smtClean="0"/>
          </a:p>
          <a:p>
            <a:endParaRPr lang="nb-NO" sz="6400" dirty="0"/>
          </a:p>
        </p:txBody>
      </p:sp>
    </p:spTree>
    <p:extLst>
      <p:ext uri="{BB962C8B-B14F-4D97-AF65-F5344CB8AC3E}">
        <p14:creationId xmlns:p14="http://schemas.microsoft.com/office/powerpoint/2010/main" val="304731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Gjenåpning skole</a:t>
            </a:r>
            <a:endParaRPr lang="nb-NO" dirty="0"/>
          </a:p>
        </p:txBody>
      </p:sp>
      <p:sp>
        <p:nvSpPr>
          <p:cNvPr id="3" name="Plassholder for innhold 2"/>
          <p:cNvSpPr>
            <a:spLocks noGrp="1"/>
          </p:cNvSpPr>
          <p:nvPr>
            <p:ph idx="1"/>
          </p:nvPr>
        </p:nvSpPr>
        <p:spPr>
          <a:xfrm>
            <a:off x="163006" y="986971"/>
            <a:ext cx="11751113" cy="5189259"/>
          </a:xfrm>
        </p:spPr>
        <p:txBody>
          <a:bodyPr>
            <a:normAutofit fontScale="47500" lnSpcReduction="20000"/>
          </a:bodyPr>
          <a:lstStyle/>
          <a:p>
            <a:pPr marL="0" indent="0">
              <a:buNone/>
            </a:pPr>
            <a:endParaRPr lang="nb-NO" dirty="0" smtClean="0"/>
          </a:p>
          <a:p>
            <a:pPr marL="0" indent="0">
              <a:buNone/>
            </a:pPr>
            <a:r>
              <a:rPr lang="nb-NO" dirty="0" smtClean="0"/>
              <a:t>Oppdraget: </a:t>
            </a:r>
          </a:p>
          <a:p>
            <a:pPr marL="0" indent="0">
              <a:buNone/>
            </a:pPr>
            <a:r>
              <a:rPr lang="nb-NO" dirty="0" smtClean="0"/>
              <a:t>Så </a:t>
            </a:r>
            <a:r>
              <a:rPr lang="nb-NO" dirty="0"/>
              <a:t>langt det lar seg gjøre skal elevene i 5.-7. klasse og ungdomsskolen få en mest mulig normal </a:t>
            </a:r>
            <a:r>
              <a:rPr lang="nb-NO" dirty="0" smtClean="0"/>
              <a:t>skolehverdag i løpet av uke 20. </a:t>
            </a:r>
          </a:p>
          <a:p>
            <a:endParaRPr lang="nb-NO" dirty="0" smtClean="0"/>
          </a:p>
          <a:p>
            <a:r>
              <a:rPr lang="nb-NO" dirty="0" smtClean="0"/>
              <a:t>Noen </a:t>
            </a:r>
            <a:r>
              <a:rPr lang="nb-NO" dirty="0"/>
              <a:t>skoler </a:t>
            </a:r>
            <a:r>
              <a:rPr lang="nb-NO" dirty="0" smtClean="0"/>
              <a:t>var </a:t>
            </a:r>
            <a:r>
              <a:rPr lang="nb-NO" dirty="0"/>
              <a:t>klare til gjenåpning allerede fra </a:t>
            </a:r>
            <a:r>
              <a:rPr lang="nb-NO" dirty="0" smtClean="0"/>
              <a:t>mandag 11.05, </a:t>
            </a:r>
            <a:r>
              <a:rPr lang="nb-NO" dirty="0"/>
              <a:t>mens andre </a:t>
            </a:r>
            <a:r>
              <a:rPr lang="nb-NO" dirty="0" smtClean="0"/>
              <a:t>trengte noen </a:t>
            </a:r>
            <a:r>
              <a:rPr lang="nb-NO" dirty="0"/>
              <a:t>flere dager på å forberede seg</a:t>
            </a:r>
            <a:r>
              <a:rPr lang="nb-NO" dirty="0" smtClean="0"/>
              <a:t>.</a:t>
            </a:r>
          </a:p>
          <a:p>
            <a:endParaRPr lang="nb-NO" dirty="0" smtClean="0"/>
          </a:p>
          <a:p>
            <a:r>
              <a:rPr lang="nb-NO" dirty="0" smtClean="0"/>
              <a:t>Utfordringer: </a:t>
            </a:r>
          </a:p>
          <a:p>
            <a:pPr lvl="1"/>
            <a:r>
              <a:rPr lang="nb-NO" dirty="0" smtClean="0"/>
              <a:t>Areal til å ivareta smittevernhensyn</a:t>
            </a:r>
          </a:p>
          <a:p>
            <a:pPr lvl="1"/>
            <a:r>
              <a:rPr lang="nb-NO" dirty="0" smtClean="0"/>
              <a:t>Toalett og hånd-vaskemuligheter </a:t>
            </a:r>
          </a:p>
          <a:p>
            <a:pPr lvl="1"/>
            <a:r>
              <a:rPr lang="nb-NO" dirty="0" smtClean="0"/>
              <a:t>Antall ansatte </a:t>
            </a:r>
          </a:p>
          <a:p>
            <a:pPr lvl="1"/>
            <a:r>
              <a:rPr lang="nb-NO" dirty="0" smtClean="0"/>
              <a:t>Skyss opp mot redusert åpningstid</a:t>
            </a:r>
          </a:p>
          <a:p>
            <a:pPr lvl="1"/>
            <a:r>
              <a:rPr lang="nb-NO" dirty="0" smtClean="0"/>
              <a:t>Barn som ikke kommer på skolen på grunn av bekymringer hos foresatte</a:t>
            </a:r>
          </a:p>
          <a:p>
            <a:pPr lvl="1"/>
            <a:r>
              <a:rPr lang="nb-NO" dirty="0" smtClean="0"/>
              <a:t>Sykdom hos ansatte</a:t>
            </a:r>
          </a:p>
          <a:p>
            <a:pPr marL="0" indent="0">
              <a:buNone/>
            </a:pPr>
            <a:endParaRPr lang="nb-NO" b="1" dirty="0" smtClean="0"/>
          </a:p>
          <a:p>
            <a:pPr marL="0" indent="0">
              <a:buNone/>
            </a:pPr>
            <a:r>
              <a:rPr lang="nb-NO" dirty="0" smtClean="0"/>
              <a:t>SFO: Vi </a:t>
            </a:r>
            <a:r>
              <a:rPr lang="nb-NO" dirty="0"/>
              <a:t>skal gi et ordinært tilbud </a:t>
            </a:r>
            <a:r>
              <a:rPr lang="nb-NO" dirty="0" smtClean="0"/>
              <a:t>for elever på SFO, men også her er det lokale utfordringer .</a:t>
            </a:r>
          </a:p>
          <a:p>
            <a:pPr marL="0" indent="0">
              <a:buNone/>
            </a:pPr>
            <a:endParaRPr lang="nb-NO" dirty="0"/>
          </a:p>
          <a:p>
            <a:pPr marL="0" indent="0">
              <a:buNone/>
            </a:pPr>
            <a:r>
              <a:rPr lang="nb-NO" dirty="0" smtClean="0"/>
              <a:t>Lokale tilpasninger kan være:</a:t>
            </a:r>
            <a:endParaRPr lang="nb-NO" dirty="0"/>
          </a:p>
          <a:p>
            <a:pPr lvl="0"/>
            <a:r>
              <a:rPr lang="nb-NO" dirty="0"/>
              <a:t>redusert åpningstider</a:t>
            </a:r>
          </a:p>
          <a:p>
            <a:pPr lvl="0"/>
            <a:r>
              <a:rPr lang="nb-NO" dirty="0"/>
              <a:t>reduserte antall elever som er tilstede samtidig</a:t>
            </a:r>
          </a:p>
          <a:p>
            <a:pPr lvl="0"/>
            <a:r>
              <a:rPr lang="nb-NO" dirty="0"/>
              <a:t>og/eller at skolen bruker annet sted til </a:t>
            </a:r>
            <a:r>
              <a:rPr lang="nb-NO" dirty="0" smtClean="0"/>
              <a:t>opplæringen</a:t>
            </a:r>
          </a:p>
          <a:p>
            <a:pPr lvl="0"/>
            <a:endParaRPr lang="nb-NO" dirty="0"/>
          </a:p>
          <a:p>
            <a:pPr marL="0" lvl="0" indent="0">
              <a:buNone/>
            </a:pPr>
            <a:endParaRPr lang="nb-NO" dirty="0"/>
          </a:p>
          <a:p>
            <a:endParaRPr lang="nb-NO" dirty="0"/>
          </a:p>
        </p:txBody>
      </p:sp>
    </p:spTree>
    <p:extLst>
      <p:ext uri="{BB962C8B-B14F-4D97-AF65-F5344CB8AC3E}">
        <p14:creationId xmlns:p14="http://schemas.microsoft.com/office/powerpoint/2010/main" val="273417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Drift ellers i Utdanning og familie</a:t>
            </a:r>
            <a:endParaRPr lang="nb-NO" dirty="0"/>
          </a:p>
        </p:txBody>
      </p:sp>
      <p:sp>
        <p:nvSpPr>
          <p:cNvPr id="3" name="Plassholder for innhold 2"/>
          <p:cNvSpPr>
            <a:spLocks noGrp="1"/>
          </p:cNvSpPr>
          <p:nvPr>
            <p:ph idx="1"/>
          </p:nvPr>
        </p:nvSpPr>
        <p:spPr>
          <a:xfrm>
            <a:off x="163006" y="957943"/>
            <a:ext cx="11751113" cy="5218287"/>
          </a:xfrm>
        </p:spPr>
        <p:txBody>
          <a:bodyPr>
            <a:noAutofit/>
          </a:bodyPr>
          <a:lstStyle/>
          <a:p>
            <a:r>
              <a:rPr lang="nb-NO" sz="2400" dirty="0"/>
              <a:t>Barnevern</a:t>
            </a:r>
          </a:p>
          <a:p>
            <a:pPr lvl="2"/>
            <a:r>
              <a:rPr lang="nb-NO" sz="2000" dirty="0"/>
              <a:t>Få meldinger </a:t>
            </a:r>
            <a:r>
              <a:rPr lang="nb-NO" sz="2000" dirty="0" smtClean="0"/>
              <a:t>og stille </a:t>
            </a:r>
            <a:r>
              <a:rPr lang="nb-NO" sz="2000" dirty="0"/>
              <a:t>på mottakstelefonen</a:t>
            </a:r>
            <a:r>
              <a:rPr lang="nb-NO" sz="2000" dirty="0" smtClean="0"/>
              <a:t>.</a:t>
            </a:r>
          </a:p>
          <a:p>
            <a:pPr lvl="2"/>
            <a:r>
              <a:rPr lang="nb-NO" sz="2000" dirty="0" smtClean="0"/>
              <a:t>Tilnærmet </a:t>
            </a:r>
            <a:r>
              <a:rPr lang="nb-NO" sz="2000" dirty="0"/>
              <a:t>normal drift.</a:t>
            </a:r>
          </a:p>
          <a:p>
            <a:pPr lvl="2"/>
            <a:r>
              <a:rPr lang="nb-NO" sz="2000" dirty="0"/>
              <a:t>Alle brukere har jevnlig kontakt med saksbehandler. </a:t>
            </a:r>
            <a:endParaRPr lang="nb-NO" sz="2000" dirty="0" smtClean="0"/>
          </a:p>
          <a:p>
            <a:pPr lvl="2"/>
            <a:r>
              <a:rPr lang="nb-NO" sz="2000" dirty="0" smtClean="0"/>
              <a:t>Svært mange </a:t>
            </a:r>
            <a:r>
              <a:rPr lang="nb-NO" sz="2000" dirty="0"/>
              <a:t>hjemmebesøk gjennomført. </a:t>
            </a:r>
          </a:p>
          <a:p>
            <a:pPr lvl="2"/>
            <a:r>
              <a:rPr lang="nb-NO" sz="2000" dirty="0"/>
              <a:t>Foreldreveiledning gjennomføres. </a:t>
            </a:r>
          </a:p>
          <a:p>
            <a:pPr lvl="2"/>
            <a:r>
              <a:rPr lang="nb-NO" sz="2000" dirty="0"/>
              <a:t>Arbeidet med ungdom går bra. Ungdomskontakten har åpnet for individuelle samtaler, har quiz, konkurranser på nett og i parken, aktive mot ungdommene hele tiden. Bruker også </a:t>
            </a:r>
            <a:r>
              <a:rPr lang="nb-NO" sz="2000" dirty="0" err="1" smtClean="0"/>
              <a:t>miljøvelieder</a:t>
            </a:r>
            <a:r>
              <a:rPr lang="nb-NO" sz="2000" dirty="0" smtClean="0"/>
              <a:t> </a:t>
            </a:r>
            <a:r>
              <a:rPr lang="nb-NO" sz="2000" dirty="0"/>
              <a:t>fra en av skolene. </a:t>
            </a:r>
            <a:endParaRPr lang="nb-NO" sz="2000" dirty="0" smtClean="0"/>
          </a:p>
          <a:p>
            <a:pPr lvl="2"/>
            <a:endParaRPr lang="nb-NO" sz="2400" dirty="0"/>
          </a:p>
          <a:p>
            <a:r>
              <a:rPr lang="nb-NO" sz="2400" dirty="0"/>
              <a:t>Forebyggende helsetjenester</a:t>
            </a:r>
          </a:p>
          <a:p>
            <a:pPr lvl="2"/>
            <a:r>
              <a:rPr lang="nb-NO" sz="2000" dirty="0" smtClean="0"/>
              <a:t>Helsesykepleierne </a:t>
            </a:r>
            <a:r>
              <a:rPr lang="nb-NO" sz="2000" dirty="0"/>
              <a:t>er i drift ute på skolene. </a:t>
            </a:r>
            <a:endParaRPr lang="nb-NO" sz="2000" dirty="0" smtClean="0"/>
          </a:p>
          <a:p>
            <a:pPr lvl="2"/>
            <a:r>
              <a:rPr lang="nb-NO" sz="2000" dirty="0" smtClean="0"/>
              <a:t>Bemanningen </a:t>
            </a:r>
            <a:r>
              <a:rPr lang="nb-NO" sz="2000" dirty="0"/>
              <a:t>på koronatelefon og sporing </a:t>
            </a:r>
            <a:r>
              <a:rPr lang="nb-NO" sz="2000" dirty="0" smtClean="0"/>
              <a:t>driftes av annet personale som </a:t>
            </a:r>
            <a:r>
              <a:rPr lang="nb-NO" sz="2000" dirty="0" err="1" smtClean="0"/>
              <a:t>ergio</a:t>
            </a:r>
            <a:r>
              <a:rPr lang="nb-NO" sz="2000" dirty="0" smtClean="0"/>
              <a:t>./</a:t>
            </a:r>
            <a:r>
              <a:rPr lang="nb-NO" sz="2000" dirty="0" err="1" smtClean="0"/>
              <a:t>fysio</a:t>
            </a:r>
            <a:r>
              <a:rPr lang="nb-NO" sz="2000" dirty="0" smtClean="0"/>
              <a:t>. Opprustes med ekstra bemanning i disse dager.</a:t>
            </a:r>
          </a:p>
          <a:p>
            <a:pPr marL="914400" lvl="2" indent="0">
              <a:buNone/>
            </a:pPr>
            <a:endParaRPr lang="nb-NO" sz="2000" dirty="0" smtClean="0"/>
          </a:p>
          <a:p>
            <a:pPr lvl="1"/>
            <a:endParaRPr lang="nb-NO" sz="2400" dirty="0"/>
          </a:p>
          <a:p>
            <a:pPr marL="457200" lvl="1" indent="0">
              <a:buNone/>
            </a:pPr>
            <a:endParaRPr lang="nb-NO" sz="2400" dirty="0" smtClean="0"/>
          </a:p>
          <a:p>
            <a:pPr marL="0" indent="0">
              <a:buNone/>
            </a:pPr>
            <a:endParaRPr lang="nb-NO" sz="2400" dirty="0"/>
          </a:p>
        </p:txBody>
      </p:sp>
    </p:spTree>
    <p:extLst>
      <p:ext uri="{BB962C8B-B14F-4D97-AF65-F5344CB8AC3E}">
        <p14:creationId xmlns:p14="http://schemas.microsoft.com/office/powerpoint/2010/main" val="200464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Drift ellers i Utdanning og </a:t>
            </a:r>
            <a:r>
              <a:rPr lang="nb-NO" dirty="0" smtClean="0"/>
              <a:t>familie forts. </a:t>
            </a:r>
            <a:endParaRPr lang="nb-NO" dirty="0"/>
          </a:p>
        </p:txBody>
      </p:sp>
      <p:sp>
        <p:nvSpPr>
          <p:cNvPr id="3" name="Plassholder for innhold 2"/>
          <p:cNvSpPr>
            <a:spLocks noGrp="1"/>
          </p:cNvSpPr>
          <p:nvPr>
            <p:ph idx="1"/>
          </p:nvPr>
        </p:nvSpPr>
        <p:spPr/>
        <p:txBody>
          <a:bodyPr/>
          <a:lstStyle/>
          <a:p>
            <a:pPr lvl="2"/>
            <a:r>
              <a:rPr lang="nb-NO" sz="2000" dirty="0"/>
              <a:t>Helsestasjon for ungdom </a:t>
            </a:r>
          </a:p>
          <a:p>
            <a:pPr lvl="2"/>
            <a:r>
              <a:rPr lang="nb-NO" sz="2000" dirty="0"/>
              <a:t>Oppfølging av barsel og </a:t>
            </a:r>
            <a:r>
              <a:rPr lang="nb-NO" sz="2000" dirty="0" smtClean="0"/>
              <a:t>vaksinasjon</a:t>
            </a:r>
          </a:p>
          <a:p>
            <a:pPr lvl="2"/>
            <a:r>
              <a:rPr lang="nb-NO" sz="2000" dirty="0" smtClean="0"/>
              <a:t>Bidratt i </a:t>
            </a:r>
            <a:r>
              <a:rPr lang="nb-NO" sz="2000" dirty="0" err="1" smtClean="0"/>
              <a:t>webinar</a:t>
            </a:r>
            <a:r>
              <a:rPr lang="nb-NO" sz="2000" dirty="0" smtClean="0"/>
              <a:t> arrangert av Helsedirektoratet. </a:t>
            </a:r>
            <a:endParaRPr lang="nb-NO" dirty="0"/>
          </a:p>
        </p:txBody>
      </p:sp>
    </p:spTree>
    <p:extLst>
      <p:ext uri="{BB962C8B-B14F-4D97-AF65-F5344CB8AC3E}">
        <p14:creationId xmlns:p14="http://schemas.microsoft.com/office/powerpoint/2010/main" val="298529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Drift ellers i Utdanning og </a:t>
            </a:r>
            <a:r>
              <a:rPr lang="nb-NO" dirty="0" smtClean="0"/>
              <a:t>familie forts. </a:t>
            </a:r>
            <a:endParaRPr lang="nb-NO" dirty="0"/>
          </a:p>
        </p:txBody>
      </p:sp>
      <p:sp>
        <p:nvSpPr>
          <p:cNvPr id="3" name="Plassholder for innhold 2"/>
          <p:cNvSpPr>
            <a:spLocks noGrp="1"/>
          </p:cNvSpPr>
          <p:nvPr>
            <p:ph idx="1"/>
          </p:nvPr>
        </p:nvSpPr>
        <p:spPr/>
        <p:txBody>
          <a:bodyPr/>
          <a:lstStyle/>
          <a:p>
            <a:r>
              <a:rPr lang="nb-NO" sz="2400" dirty="0" smtClean="0"/>
              <a:t>Pedagogisk/ Psykologisk </a:t>
            </a:r>
            <a:r>
              <a:rPr lang="nb-NO" sz="2400" dirty="0"/>
              <a:t>tjeneste</a:t>
            </a:r>
          </a:p>
          <a:p>
            <a:pPr lvl="1"/>
            <a:r>
              <a:rPr lang="nb-NO" sz="2400" dirty="0"/>
              <a:t>logopeder, </a:t>
            </a:r>
            <a:r>
              <a:rPr lang="nb-NO" sz="2400" dirty="0" smtClean="0"/>
              <a:t>spesialpedagoger </a:t>
            </a:r>
            <a:r>
              <a:rPr lang="nb-NO" sz="2400" dirty="0"/>
              <a:t>og barne- og </a:t>
            </a:r>
            <a:r>
              <a:rPr lang="nb-NO" sz="2400" dirty="0" err="1" smtClean="0"/>
              <a:t>undomsarbeider</a:t>
            </a:r>
            <a:r>
              <a:rPr lang="nb-NO" sz="2400" dirty="0" smtClean="0"/>
              <a:t> </a:t>
            </a:r>
            <a:r>
              <a:rPr lang="nb-NO" sz="2400" dirty="0"/>
              <a:t>teamet har tilnærmet ordinær drift</a:t>
            </a:r>
          </a:p>
          <a:p>
            <a:pPr lvl="1"/>
            <a:r>
              <a:rPr lang="nb-NO" sz="2400" dirty="0"/>
              <a:t>Oppfølging av saker og rapport skriving </a:t>
            </a:r>
          </a:p>
          <a:p>
            <a:endParaRPr lang="nb-NO" sz="2400" dirty="0"/>
          </a:p>
          <a:p>
            <a:r>
              <a:rPr lang="nb-NO" sz="2400" dirty="0"/>
              <a:t>Austjord avlastning og Færden</a:t>
            </a:r>
          </a:p>
          <a:p>
            <a:pPr lvl="1"/>
            <a:r>
              <a:rPr lang="nb-NO" sz="2400" dirty="0"/>
              <a:t>Tilnærmet ordinær drift med korona turnus og </a:t>
            </a:r>
            <a:r>
              <a:rPr lang="nb-NO" sz="2400" dirty="0" err="1"/>
              <a:t>smittevernhensym</a:t>
            </a:r>
            <a:endParaRPr lang="nb-NO" sz="2400" dirty="0"/>
          </a:p>
          <a:p>
            <a:endParaRPr lang="nb-NO" dirty="0"/>
          </a:p>
        </p:txBody>
      </p:sp>
    </p:spTree>
    <p:extLst>
      <p:ext uri="{BB962C8B-B14F-4D97-AF65-F5344CB8AC3E}">
        <p14:creationId xmlns:p14="http://schemas.microsoft.com/office/powerpoint/2010/main" val="84459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Ordinær drift Utdanning og familie</a:t>
            </a:r>
            <a:endParaRPr lang="nb-NO" dirty="0"/>
          </a:p>
        </p:txBody>
      </p:sp>
      <p:sp>
        <p:nvSpPr>
          <p:cNvPr id="3" name="Plassholder for innhold 2"/>
          <p:cNvSpPr>
            <a:spLocks noGrp="1"/>
          </p:cNvSpPr>
          <p:nvPr>
            <p:ph idx="1"/>
          </p:nvPr>
        </p:nvSpPr>
        <p:spPr/>
        <p:txBody>
          <a:bodyPr>
            <a:normAutofit/>
          </a:bodyPr>
          <a:lstStyle/>
          <a:p>
            <a:r>
              <a:rPr lang="nb-NO" dirty="0" smtClean="0"/>
              <a:t>Barnehageopptak </a:t>
            </a:r>
            <a:r>
              <a:rPr lang="nb-NO" dirty="0"/>
              <a:t>gjennomført. Alle </a:t>
            </a:r>
            <a:r>
              <a:rPr lang="nb-NO" dirty="0" smtClean="0"/>
              <a:t>barn plassert</a:t>
            </a:r>
            <a:r>
              <a:rPr lang="nb-NO" dirty="0"/>
              <a:t>, fortsatt ledige </a:t>
            </a:r>
            <a:r>
              <a:rPr lang="nb-NO" dirty="0" smtClean="0"/>
              <a:t>plasser. </a:t>
            </a:r>
            <a:endParaRPr lang="nb-NO" dirty="0"/>
          </a:p>
          <a:p>
            <a:r>
              <a:rPr lang="nb-NO" dirty="0"/>
              <a:t>Fortsetter prosessen med </a:t>
            </a:r>
            <a:r>
              <a:rPr lang="nb-NO" dirty="0" smtClean="0"/>
              <a:t>nedlegging av Hønefoss </a:t>
            </a:r>
            <a:r>
              <a:rPr lang="nb-NO" dirty="0"/>
              <a:t>skole, </a:t>
            </a:r>
            <a:r>
              <a:rPr lang="nb-NO" dirty="0" smtClean="0"/>
              <a:t>omstillingsprosessen har vært tilfredsstillende og alle har fått beskjed om arbeidssted. </a:t>
            </a:r>
            <a:endParaRPr lang="nb-NO" dirty="0"/>
          </a:p>
          <a:p>
            <a:r>
              <a:rPr lang="nb-NO" dirty="0" smtClean="0"/>
              <a:t>Fortsetter prosessen nedlegging av Heggen barnehage. </a:t>
            </a:r>
          </a:p>
          <a:p>
            <a:r>
              <a:rPr lang="nb-NO" dirty="0" smtClean="0"/>
              <a:t>Opptak </a:t>
            </a:r>
            <a:r>
              <a:rPr lang="nb-NO" dirty="0"/>
              <a:t>til </a:t>
            </a:r>
            <a:r>
              <a:rPr lang="nb-NO" dirty="0" smtClean="0"/>
              <a:t>forsterket avdeling gjennomført.</a:t>
            </a:r>
            <a:endParaRPr lang="nb-NO" dirty="0"/>
          </a:p>
          <a:p>
            <a:r>
              <a:rPr lang="nb-NO" dirty="0" smtClean="0"/>
              <a:t>Inventar </a:t>
            </a:r>
            <a:r>
              <a:rPr lang="nb-NO" dirty="0"/>
              <a:t>og </a:t>
            </a:r>
            <a:r>
              <a:rPr lang="nb-NO" dirty="0" smtClean="0"/>
              <a:t>utstyr til </a:t>
            </a:r>
            <a:r>
              <a:rPr lang="nb-NO" dirty="0"/>
              <a:t>Ullerål skole i </a:t>
            </a:r>
            <a:r>
              <a:rPr lang="nb-NO" dirty="0" smtClean="0"/>
              <a:t>rute. </a:t>
            </a:r>
          </a:p>
          <a:p>
            <a:endParaRPr lang="nb-NO" dirty="0"/>
          </a:p>
          <a:p>
            <a:endParaRPr lang="nb-NO" dirty="0"/>
          </a:p>
        </p:txBody>
      </p:sp>
    </p:spTree>
    <p:extLst>
      <p:ext uri="{BB962C8B-B14F-4D97-AF65-F5344CB8AC3E}">
        <p14:creationId xmlns:p14="http://schemas.microsoft.com/office/powerpoint/2010/main" val="21973819"/>
      </p:ext>
    </p:extLst>
  </p:cSld>
  <p:clrMapOvr>
    <a:masterClrMapping/>
  </p:clrMapOvr>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PTmal_16-9" id="{2B770080-C8E0-4D5D-8611-6131CBFBAFBF}" vid="{D6CD3378-952D-49B2-B92A-08A022766D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993</TotalTime>
  <Words>1247</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Ringerike_PPTmal_16-9</vt:lpstr>
      <vt:lpstr>Status gjenåpning av barnehager og skoler</vt:lpstr>
      <vt:lpstr>Utdanning og familie</vt:lpstr>
      <vt:lpstr>Gjenåpning </vt:lpstr>
      <vt:lpstr>Gjenåpning av barnehagene  </vt:lpstr>
      <vt:lpstr>Gjenåpning skole</vt:lpstr>
      <vt:lpstr>Drift ellers i Utdanning og familie</vt:lpstr>
      <vt:lpstr>Drift ellers i Utdanning og familie forts. </vt:lpstr>
      <vt:lpstr>Drift ellers i Utdanning og familie forts. </vt:lpstr>
      <vt:lpstr>Ordinær drift Utdanning og familie</vt:lpstr>
      <vt:lpstr>Suksessfaktorer i Koronatiden</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gjenåpning av barnehager og skoler</dc:title>
  <dc:creator>Marianne Håkonsen Mortensen</dc:creator>
  <cp:lastModifiedBy>Marianne Håkonsen Mortensen</cp:lastModifiedBy>
  <cp:revision>23</cp:revision>
  <cp:lastPrinted>2020-05-10T11:31:47Z</cp:lastPrinted>
  <dcterms:created xsi:type="dcterms:W3CDTF">2020-05-10T08:06:58Z</dcterms:created>
  <dcterms:modified xsi:type="dcterms:W3CDTF">2020-05-20T10:09:49Z</dcterms:modified>
</cp:coreProperties>
</file>