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8" r:id="rId2"/>
  </p:sldMasterIdLst>
  <p:notesMasterIdLst>
    <p:notesMasterId r:id="rId33"/>
  </p:notesMasterIdLst>
  <p:handoutMasterIdLst>
    <p:handoutMasterId r:id="rId34"/>
  </p:handoutMasterIdLst>
  <p:sldIdLst>
    <p:sldId id="297" r:id="rId3"/>
    <p:sldId id="340" r:id="rId4"/>
    <p:sldId id="326" r:id="rId5"/>
    <p:sldId id="323" r:id="rId6"/>
    <p:sldId id="324" r:id="rId7"/>
    <p:sldId id="300" r:id="rId8"/>
    <p:sldId id="317" r:id="rId9"/>
    <p:sldId id="327" r:id="rId10"/>
    <p:sldId id="328" r:id="rId11"/>
    <p:sldId id="329" r:id="rId12"/>
    <p:sldId id="330" r:id="rId13"/>
    <p:sldId id="338" r:id="rId14"/>
    <p:sldId id="320" r:id="rId15"/>
    <p:sldId id="331" r:id="rId16"/>
    <p:sldId id="339" r:id="rId17"/>
    <p:sldId id="333" r:id="rId18"/>
    <p:sldId id="316" r:id="rId19"/>
    <p:sldId id="311" r:id="rId20"/>
    <p:sldId id="313" r:id="rId21"/>
    <p:sldId id="337" r:id="rId22"/>
    <p:sldId id="314" r:id="rId23"/>
    <p:sldId id="315" r:id="rId24"/>
    <p:sldId id="301" r:id="rId25"/>
    <p:sldId id="302" r:id="rId26"/>
    <p:sldId id="334" r:id="rId27"/>
    <p:sldId id="335" r:id="rId28"/>
    <p:sldId id="307" r:id="rId29"/>
    <p:sldId id="308" r:id="rId30"/>
    <p:sldId id="322" r:id="rId31"/>
    <p:sldId id="299" r:id="rId32"/>
  </p:sldIdLst>
  <p:sldSz cx="9144000" cy="6858000" type="screen4x3"/>
  <p:notesSz cx="6724650" cy="9774238"/>
  <p:embeddedFontLst>
    <p:embeddedFont>
      <p:font typeface="Pragmatica Light" panose="020B060402020202020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Pragmatica ExtraLight" panose="020B0604020202020204" charset="0"/>
      <p:regular r:id="rId41"/>
      <p:italic r:id="rId42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6AD"/>
    <a:srgbClr val="D6EEEE"/>
    <a:srgbClr val="9AE2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6" autoAdjust="0"/>
    <p:restoredTop sz="72400" autoAdjust="0"/>
  </p:normalViewPr>
  <p:slideViewPr>
    <p:cSldViewPr snapToGrid="0" snapToObjects="1">
      <p:cViewPr varScale="1">
        <p:scale>
          <a:sx n="50" d="100"/>
          <a:sy n="50" d="100"/>
        </p:scale>
        <p:origin x="168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Nøkkeltall fra 2. tertial</a:t>
            </a:r>
          </a:p>
          <a:p>
            <a:r>
              <a:rPr lang="nb-NO" dirty="0" smtClean="0"/>
              <a:t>Hva vi har budsjettjustert for i 2019?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 smtClean="0"/>
              <a:t>Bpa</a:t>
            </a:r>
            <a:r>
              <a:rPr lang="nb-NO" dirty="0" smtClean="0"/>
              <a:t> – 1,5 </a:t>
            </a:r>
            <a:r>
              <a:rPr lang="nb-NO" dirty="0" err="1" smtClean="0"/>
              <a:t>mill</a:t>
            </a: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 smtClean="0"/>
              <a:t>Integrerete</a:t>
            </a:r>
            <a:r>
              <a:rPr lang="nb-NO" dirty="0" smtClean="0"/>
              <a:t> tjenester 0,6 </a:t>
            </a:r>
            <a:r>
              <a:rPr lang="nb-NO" dirty="0" err="1" smtClean="0"/>
              <a:t>mill</a:t>
            </a: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Teknisk – 4 </a:t>
            </a:r>
            <a:r>
              <a:rPr lang="nb-NO" dirty="0" err="1" smtClean="0"/>
              <a:t>mill</a:t>
            </a: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Hjemmetjenesten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NAV – 2 </a:t>
            </a:r>
            <a:r>
              <a:rPr lang="nb-NO" dirty="0" err="1" smtClean="0"/>
              <a:t>mill</a:t>
            </a: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Boligtjenesten</a:t>
            </a:r>
            <a:r>
              <a:rPr lang="nb-NO" baseline="0" dirty="0" smtClean="0"/>
              <a:t> – 3 </a:t>
            </a:r>
            <a:r>
              <a:rPr lang="nb-NO" baseline="0" dirty="0" err="1" smtClean="0"/>
              <a:t>mill</a:t>
            </a: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Kjøp av plass 1,9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Bofellesskap 1,5 </a:t>
            </a:r>
            <a:r>
              <a:rPr lang="nb-NO" baseline="0" dirty="0" err="1" smtClean="0"/>
              <a:t>mill</a:t>
            </a: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Private bh – 1 </a:t>
            </a:r>
            <a:r>
              <a:rPr lang="nb-NO" baseline="0" dirty="0" err="1" smtClean="0"/>
              <a:t>mill</a:t>
            </a: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Totale pensjonskostnader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27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sorteres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51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sorteres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29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79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 smtClean="0"/>
              <a:t>tertial:</a:t>
            </a:r>
          </a:p>
          <a:p>
            <a:pPr marL="0" indent="0">
              <a:buNone/>
            </a:pPr>
            <a:r>
              <a:rPr lang="nb-NO" dirty="0" smtClean="0"/>
              <a:t>BPA</a:t>
            </a:r>
            <a:r>
              <a:rPr lang="nb-NO" baseline="0" dirty="0" smtClean="0"/>
              <a:t> og </a:t>
            </a:r>
            <a:r>
              <a:rPr lang="nb-NO" baseline="0" dirty="0" err="1" smtClean="0"/>
              <a:t>frivillingsentralen</a:t>
            </a:r>
            <a:endParaRPr lang="nb-NO" baseline="0" dirty="0" smtClean="0"/>
          </a:p>
          <a:p>
            <a:pPr marL="0" indent="0">
              <a:buNone/>
            </a:pPr>
            <a:r>
              <a:rPr lang="nb-NO" baseline="0" dirty="0" smtClean="0"/>
              <a:t>rammetilskudd</a:t>
            </a:r>
          </a:p>
          <a:p>
            <a:pPr marL="0" indent="0">
              <a:buNone/>
            </a:pPr>
            <a:r>
              <a:rPr lang="nb-NO" baseline="0" dirty="0" smtClean="0"/>
              <a:t>2. tertial: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Prognosen: </a:t>
            </a:r>
          </a:p>
          <a:p>
            <a:r>
              <a:rPr lang="nb-NO" dirty="0" smtClean="0"/>
              <a:t>Merforbruk utover det vi har foreslått å </a:t>
            </a:r>
            <a:r>
              <a:rPr lang="nb-NO" dirty="0" err="1" smtClean="0"/>
              <a:t>budsjettjustere</a:t>
            </a:r>
            <a:r>
              <a:rPr lang="nb-NO" dirty="0" smtClean="0"/>
              <a:t> i tjenestene 24,2</a:t>
            </a:r>
          </a:p>
          <a:p>
            <a:r>
              <a:rPr lang="nb-NO" dirty="0" smtClean="0"/>
              <a:t>Merinntekter  - 9,7</a:t>
            </a:r>
          </a:p>
          <a:p>
            <a:r>
              <a:rPr lang="nb-NO" dirty="0" smtClean="0"/>
              <a:t>Svekkelse</a:t>
            </a:r>
            <a:r>
              <a:rPr lang="nb-NO" baseline="0" dirty="0" smtClean="0"/>
              <a:t> regnskapsmessig resultat 14,5</a:t>
            </a:r>
          </a:p>
          <a:p>
            <a:r>
              <a:rPr lang="nb-NO" baseline="0" dirty="0" smtClean="0"/>
              <a:t>Budsjettert resultat etter 1. tertial 32,7</a:t>
            </a:r>
          </a:p>
          <a:p>
            <a:r>
              <a:rPr lang="nb-NO" baseline="0" dirty="0" smtClean="0"/>
              <a:t>Prognose regnskapsmessig resultat 18,2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04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Befolkning per 1.10 - 30545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49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Markere de viktigste tallene</a:t>
            </a:r>
          </a:p>
          <a:p>
            <a:r>
              <a:rPr lang="nb-NO" dirty="0" smtClean="0"/>
              <a:t>Kommentarer på hva som inntektsveksten skal brukes på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Lønnsvekst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Pensjon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Renter og avdrag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Elever</a:t>
            </a:r>
            <a:r>
              <a:rPr lang="nb-NO" baseline="0" dirty="0" smtClean="0"/>
              <a:t> på Nes – hvor mange på ulike trinn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02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58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Legge inn om det er kr eller 1000</a:t>
            </a:r>
          </a:p>
          <a:p>
            <a:r>
              <a:rPr lang="nb-NO" dirty="0" smtClean="0"/>
              <a:t>Ta vekk vennskapsby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66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Sortere på innsparing – deretter nye</a:t>
            </a:r>
            <a:r>
              <a:rPr lang="nb-NO" baseline="0" dirty="0" smtClean="0"/>
              <a:t> tiltak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38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Ta ut </a:t>
            </a:r>
            <a:r>
              <a:rPr lang="nb-NO" dirty="0" err="1" smtClean="0"/>
              <a:t>rundskjøring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13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soteres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502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5079128"/>
            <a:ext cx="7772400" cy="566758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5788854"/>
            <a:ext cx="64008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208503" y="5701075"/>
            <a:ext cx="68618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2CB8E68C-DFD0-5F43-85FA-7D88A907847D}"/>
              </a:ext>
            </a:extLst>
          </p:cNvPr>
          <p:cNvSpPr/>
          <p:nvPr userDrawn="1"/>
        </p:nvSpPr>
        <p:spPr>
          <a:xfrm>
            <a:off x="122899" y="68281"/>
            <a:ext cx="8944289" cy="6657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2BCB1DF-475C-AF48-A72E-0BF92E5D6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-1" b="37207"/>
          <a:stretch/>
        </p:blipFill>
        <p:spPr>
          <a:xfrm flipH="1" flipV="1">
            <a:off x="0" y="2133250"/>
            <a:ext cx="9144000" cy="472475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8BE3084-B3BB-A842-A8B9-71C9A49FEFDD}"/>
              </a:ext>
            </a:extLst>
          </p:cNvPr>
          <p:cNvSpPr txBox="1"/>
          <p:nvPr userDrawn="1"/>
        </p:nvSpPr>
        <p:spPr>
          <a:xfrm>
            <a:off x="1497661" y="4882111"/>
            <a:ext cx="61486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Pragmatica ExtraLight" panose="020B0303040502020204" pitchFamily="34" charset="0"/>
              </a:rPr>
              <a:t>Oppstartsmøte for reguleringsplan</a:t>
            </a:r>
          </a:p>
          <a:p>
            <a:pPr algn="ctr"/>
            <a:endParaRPr lang="nb-NO" sz="1500" dirty="0">
              <a:latin typeface="Pragmatica Light" panose="020B0403040502020204" pitchFamily="34" charset="0"/>
            </a:endParaRPr>
          </a:p>
          <a:p>
            <a:pPr algn="ctr"/>
            <a:r>
              <a:rPr lang="nb-NO" sz="2000" dirty="0">
                <a:solidFill>
                  <a:srgbClr val="D6EEEE"/>
                </a:solidFill>
                <a:latin typeface="Pragmatica ExtraLight" panose="020B0303040502020204" pitchFamily="34" charset="0"/>
              </a:rPr>
              <a:t>Tittel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2FEE5B09-3932-E245-9BA0-49032068ACD4}"/>
              </a:ext>
            </a:extLst>
          </p:cNvPr>
          <p:cNvCxnSpPr/>
          <p:nvPr userDrawn="1"/>
        </p:nvCxnSpPr>
        <p:spPr>
          <a:xfrm>
            <a:off x="1208503" y="5428361"/>
            <a:ext cx="686184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2842792" y="2519916"/>
            <a:ext cx="3457400" cy="10648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3762320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7"/>
            <a:ext cx="9144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5079128"/>
            <a:ext cx="7772400" cy="566758"/>
          </a:xfrm>
        </p:spPr>
        <p:txBody>
          <a:bodyPr>
            <a:normAutofit/>
          </a:bodyPr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Hva handler presentasjonen om?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788856"/>
            <a:ext cx="64008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Hvem holder presentasjonen?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208504" y="5701075"/>
            <a:ext cx="686184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3324082" y="2519916"/>
            <a:ext cx="259305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4013728" y="597666"/>
            <a:ext cx="1213757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1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175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1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5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32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175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52026"/>
            <a:ext cx="4038600" cy="4874138"/>
          </a:xfrm>
        </p:spPr>
        <p:txBody>
          <a:bodyPr/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1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52026"/>
            <a:ext cx="4038600" cy="4874138"/>
          </a:xfrm>
        </p:spPr>
        <p:txBody>
          <a:bodyPr/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1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41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175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30923"/>
            <a:ext cx="4040188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018716"/>
            <a:ext cx="4040188" cy="4107449"/>
          </a:xfrm>
        </p:spPr>
        <p:txBody>
          <a:bodyPr/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30923"/>
            <a:ext cx="4041775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018716"/>
            <a:ext cx="4041775" cy="4107449"/>
          </a:xfrm>
        </p:spPr>
        <p:txBody>
          <a:bodyPr/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2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175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3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03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1160586"/>
            <a:ext cx="3008313" cy="71745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60585"/>
            <a:ext cx="5111750" cy="4965578"/>
          </a:xfrm>
        </p:spPr>
        <p:txBody>
          <a:bodyPr>
            <a:normAutofit/>
          </a:bodyPr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976511"/>
            <a:ext cx="3008313" cy="41496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0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942535"/>
            <a:ext cx="5486400" cy="37850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4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e 3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e 3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52026"/>
            <a:ext cx="4038600" cy="487413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52026"/>
            <a:ext cx="4038600" cy="487413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Ringerike_våp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30923"/>
            <a:ext cx="4040188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018714"/>
            <a:ext cx="4040188" cy="41074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30923"/>
            <a:ext cx="4041775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018714"/>
            <a:ext cx="4041775" cy="41074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e 2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5" name="Bilde 4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ilde 1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4" name="Bilde 3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0584"/>
            <a:ext cx="3008313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60585"/>
            <a:ext cx="5111750" cy="496557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976511"/>
            <a:ext cx="3008313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942535"/>
            <a:ext cx="54864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2255" y="202944"/>
            <a:ext cx="7706091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2254" y="1323678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2255" y="202944"/>
            <a:ext cx="7706091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2255" y="1323680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250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175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2899" y="68281"/>
            <a:ext cx="8944289" cy="6657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-1" b="37207"/>
          <a:stretch/>
        </p:blipFill>
        <p:spPr>
          <a:xfrm flipH="1" flipV="1">
            <a:off x="0" y="2133250"/>
            <a:ext cx="9144000" cy="472475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497661" y="4882111"/>
            <a:ext cx="6148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Budsjett 2020 – HP 2020-2023</a:t>
            </a:r>
            <a:endParaRPr lang="nb-N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2000" dirty="0" smtClean="0">
              <a:solidFill>
                <a:srgbClr val="D6E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2000" dirty="0" smtClean="0">
                <a:solidFill>
                  <a:srgbClr val="D6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Rådmannens forslag</a:t>
            </a:r>
          </a:p>
          <a:p>
            <a:pPr algn="ctr"/>
            <a:r>
              <a:rPr lang="nb-NO" sz="2000" dirty="0" smtClean="0">
                <a:solidFill>
                  <a:srgbClr val="D6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</a:t>
            </a:r>
            <a:r>
              <a:rPr lang="nb-NO" sz="2000" dirty="0" smtClean="0">
                <a:solidFill>
                  <a:srgbClr val="D6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 2019</a:t>
            </a:r>
          </a:p>
        </p:txBody>
      </p:sp>
      <p:cxnSp>
        <p:nvCxnSpPr>
          <p:cNvPr id="6" name="Rett linje 5"/>
          <p:cNvCxnSpPr/>
          <p:nvPr/>
        </p:nvCxnSpPr>
        <p:spPr>
          <a:xfrm>
            <a:off x="1208503" y="5428361"/>
            <a:ext cx="686184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Ringerike_våpen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2842792" y="2519916"/>
            <a:ext cx="3457400" cy="106485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3762320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Underskudd/</a:t>
            </a:r>
            <a:r>
              <a:rPr lang="nb-NO" dirty="0" err="1" smtClean="0"/>
              <a:t>disp.fond</a:t>
            </a:r>
            <a:r>
              <a:rPr lang="nb-NO" dirty="0" smtClean="0"/>
              <a:t>/regnskapsmessig resultat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261914"/>
              </p:ext>
            </p:extLst>
          </p:nvPr>
        </p:nvGraphicFramePr>
        <p:xfrm>
          <a:off x="122635" y="1867246"/>
          <a:ext cx="8636901" cy="250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56">
                  <a:extLst>
                    <a:ext uri="{9D8B030D-6E8A-4147-A177-3AD203B41FA5}">
                      <a16:colId xmlns:a16="http://schemas.microsoft.com/office/drawing/2014/main" val="4113646376"/>
                    </a:ext>
                  </a:extLst>
                </a:gridCol>
                <a:gridCol w="796987">
                  <a:extLst>
                    <a:ext uri="{9D8B030D-6E8A-4147-A177-3AD203B41FA5}">
                      <a16:colId xmlns:a16="http://schemas.microsoft.com/office/drawing/2014/main" val="813229043"/>
                    </a:ext>
                  </a:extLst>
                </a:gridCol>
                <a:gridCol w="585577">
                  <a:extLst>
                    <a:ext uri="{9D8B030D-6E8A-4147-A177-3AD203B41FA5}">
                      <a16:colId xmlns:a16="http://schemas.microsoft.com/office/drawing/2014/main" val="1567443296"/>
                    </a:ext>
                  </a:extLst>
                </a:gridCol>
                <a:gridCol w="589685">
                  <a:extLst>
                    <a:ext uri="{9D8B030D-6E8A-4147-A177-3AD203B41FA5}">
                      <a16:colId xmlns:a16="http://schemas.microsoft.com/office/drawing/2014/main" val="58927842"/>
                    </a:ext>
                  </a:extLst>
                </a:gridCol>
                <a:gridCol w="688868">
                  <a:extLst>
                    <a:ext uri="{9D8B030D-6E8A-4147-A177-3AD203B41FA5}">
                      <a16:colId xmlns:a16="http://schemas.microsoft.com/office/drawing/2014/main" val="535116876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3910802135"/>
                    </a:ext>
                  </a:extLst>
                </a:gridCol>
                <a:gridCol w="552659">
                  <a:extLst>
                    <a:ext uri="{9D8B030D-6E8A-4147-A177-3AD203B41FA5}">
                      <a16:colId xmlns:a16="http://schemas.microsoft.com/office/drawing/2014/main" val="3912668486"/>
                    </a:ext>
                  </a:extLst>
                </a:gridCol>
                <a:gridCol w="643095">
                  <a:extLst>
                    <a:ext uri="{9D8B030D-6E8A-4147-A177-3AD203B41FA5}">
                      <a16:colId xmlns:a16="http://schemas.microsoft.com/office/drawing/2014/main" val="1542891913"/>
                    </a:ext>
                  </a:extLst>
                </a:gridCol>
                <a:gridCol w="673239">
                  <a:extLst>
                    <a:ext uri="{9D8B030D-6E8A-4147-A177-3AD203B41FA5}">
                      <a16:colId xmlns:a16="http://schemas.microsoft.com/office/drawing/2014/main" val="476222945"/>
                    </a:ext>
                  </a:extLst>
                </a:gridCol>
                <a:gridCol w="934497">
                  <a:extLst>
                    <a:ext uri="{9D8B030D-6E8A-4147-A177-3AD203B41FA5}">
                      <a16:colId xmlns:a16="http://schemas.microsoft.com/office/drawing/2014/main" val="1064701394"/>
                    </a:ext>
                  </a:extLst>
                </a:gridCol>
                <a:gridCol w="1102692">
                  <a:extLst>
                    <a:ext uri="{9D8B030D-6E8A-4147-A177-3AD203B41FA5}">
                      <a16:colId xmlns:a16="http://schemas.microsoft.com/office/drawing/2014/main" val="1855797094"/>
                    </a:ext>
                  </a:extLst>
                </a:gridCol>
              </a:tblGrid>
              <a:tr h="318716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Beløp i millioner kroner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2011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2012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2013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2014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2015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2016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2017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2018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2019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2020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74174600"/>
                  </a:ext>
                </a:extLst>
              </a:tr>
              <a:tr h="719804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Udekket</a:t>
                      </a:r>
                      <a:r>
                        <a:rPr lang="nb-NO" sz="1000" baseline="0" dirty="0" smtClean="0"/>
                        <a:t> underskudd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-94,9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-21,2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-27,7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-2,0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1513712"/>
                  </a:ext>
                </a:extLst>
              </a:tr>
              <a:tr h="503862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Regnskapsmessig resultat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45,6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-6,5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 smtClean="0"/>
                        <a:t>25,6</a:t>
                      </a:r>
                    </a:p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36,4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52,2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37,0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14,8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?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?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878849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Prognose/budsjettert</a:t>
                      </a:r>
                      <a:r>
                        <a:rPr lang="nb-NO" sz="1100" baseline="0" dirty="0" smtClean="0"/>
                        <a:t> </a:t>
                      </a:r>
                      <a:r>
                        <a:rPr lang="nb-NO" sz="1100" baseline="0" dirty="0" err="1" smtClean="0"/>
                        <a:t>avsetn</a:t>
                      </a:r>
                      <a:r>
                        <a:rPr lang="nb-NO" sz="1100" baseline="0" dirty="0" smtClean="0"/>
                        <a:t> til </a:t>
                      </a:r>
                      <a:r>
                        <a:rPr lang="nb-NO" sz="1100" baseline="0" dirty="0" err="1" smtClean="0"/>
                        <a:t>dsip.fond</a:t>
                      </a:r>
                      <a:endParaRPr lang="nb-NO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17,1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38,8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0754797"/>
                  </a:ext>
                </a:extLst>
              </a:tr>
              <a:tr h="503862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Disposisjonsfond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30,9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77,3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147,5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187,9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205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243,8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6500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5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Renter og avdrag - kommunekassa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299677"/>
              </p:ext>
            </p:extLst>
          </p:nvPr>
        </p:nvGraphicFramePr>
        <p:xfrm>
          <a:off x="122255" y="1656962"/>
          <a:ext cx="7705710" cy="182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402">
                  <a:extLst>
                    <a:ext uri="{9D8B030D-6E8A-4147-A177-3AD203B41FA5}">
                      <a16:colId xmlns:a16="http://schemas.microsoft.com/office/drawing/2014/main" val="1504836184"/>
                    </a:ext>
                  </a:extLst>
                </a:gridCol>
                <a:gridCol w="487740">
                  <a:extLst>
                    <a:ext uri="{9D8B030D-6E8A-4147-A177-3AD203B41FA5}">
                      <a16:colId xmlns:a16="http://schemas.microsoft.com/office/drawing/2014/main" val="1819775466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1021472118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2501389018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4234456261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930442438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304576069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3309647348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2675434959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2830906957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Beløp i millioner kroner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2014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2015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2016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2017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2018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2019 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2020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2021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2022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5059341"/>
                  </a:ext>
                </a:extLst>
              </a:tr>
              <a:tr h="241252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Gjeld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725,2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1031,8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1292,3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2007,7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57091984"/>
                  </a:ext>
                </a:extLst>
              </a:tr>
              <a:tr h="241252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Renter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63805397"/>
                  </a:ext>
                </a:extLst>
              </a:tr>
              <a:tr h="241252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Avdrag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9822642"/>
                  </a:ext>
                </a:extLst>
              </a:tr>
              <a:tr h="7103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/>
                        <a:t>Gjeld i % av brutto driftsinntekter</a:t>
                      </a:r>
                    </a:p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35,7%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42,6%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45,6%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54,8%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63,7%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79,5%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82,6%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83,1%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4388337"/>
                  </a:ext>
                </a:extLst>
              </a:tr>
            </a:tbl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24" y="3605140"/>
            <a:ext cx="3438442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Netto driftsresultat i % av brutto driftsinntekter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481" y="1425761"/>
            <a:ext cx="6361355" cy="358080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73" y="5151784"/>
            <a:ext cx="5976563" cy="50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Disposisjonsfond i % av brutto driftsinntekter</a:t>
            </a:r>
            <a:endParaRPr lang="nb-NO" sz="24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181" y="1294646"/>
            <a:ext cx="7129457" cy="401317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62" y="5515297"/>
            <a:ext cx="6898741" cy="5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Engangstiltak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Finansieres over disposisjonsfondet i 2020</a:t>
            </a:r>
          </a:p>
          <a:p>
            <a:pPr lvl="1"/>
            <a:r>
              <a:rPr lang="nb-NO" dirty="0" err="1" smtClean="0"/>
              <a:t>Snøanlegg</a:t>
            </a:r>
            <a:r>
              <a:rPr lang="nb-NO" dirty="0" smtClean="0"/>
              <a:t> Ringkollen			3,0 millioner kr</a:t>
            </a:r>
          </a:p>
          <a:p>
            <a:pPr lvl="1"/>
            <a:r>
              <a:rPr lang="nb-NO" dirty="0" smtClean="0"/>
              <a:t>Fotballhall Heradsbygda		3,5 millioner kr</a:t>
            </a:r>
          </a:p>
          <a:p>
            <a:pPr lvl="1"/>
            <a:r>
              <a:rPr lang="nb-NO" dirty="0" smtClean="0"/>
              <a:t>Kultursenteret						20 millioner kr</a:t>
            </a:r>
          </a:p>
          <a:p>
            <a:pPr lvl="1"/>
            <a:r>
              <a:rPr lang="nb-NO" dirty="0" err="1" smtClean="0"/>
              <a:t>Riving</a:t>
            </a:r>
            <a:r>
              <a:rPr lang="nb-NO" dirty="0" smtClean="0"/>
              <a:t> av gamle bygninger		</a:t>
            </a:r>
            <a:r>
              <a:rPr lang="nb-NO" u="sng" dirty="0" smtClean="0"/>
              <a:t>3,4 millioner kr</a:t>
            </a:r>
          </a:p>
          <a:p>
            <a:pPr lvl="1"/>
            <a:r>
              <a:rPr lang="nb-NO" dirty="0" smtClean="0"/>
              <a:t>Totalt									29,9 millioner kr</a:t>
            </a:r>
          </a:p>
          <a:p>
            <a:pPr marL="0" indent="0">
              <a:buNone/>
            </a:pPr>
            <a:r>
              <a:rPr lang="nb-NO" dirty="0" smtClean="0"/>
              <a:t>	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80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Nye tiltak – Endringer i driften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Vedtak i kommunestyret – 12,5 millioner kroner</a:t>
            </a:r>
          </a:p>
          <a:p>
            <a:r>
              <a:rPr lang="nb-NO" dirty="0" smtClean="0"/>
              <a:t>Nye tiltak – 9,2 millioner kroner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81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Budsjett-tilpasninger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Redusert sykefravær 1%					12 millioner kr</a:t>
            </a:r>
          </a:p>
          <a:p>
            <a:r>
              <a:rPr lang="nb-NO" sz="2400" dirty="0" smtClean="0"/>
              <a:t>Statlig føring for effektivisering 0,5% 		10 millioner kroner</a:t>
            </a:r>
          </a:p>
          <a:p>
            <a:r>
              <a:rPr lang="nb-NO" sz="2400" dirty="0" smtClean="0"/>
              <a:t>Reduksjon årsverk /effekt av digitalisering </a:t>
            </a:r>
            <a:r>
              <a:rPr lang="nb-NO" sz="2400" u="sng" dirty="0" smtClean="0"/>
              <a:t>8 millioner kroner</a:t>
            </a:r>
          </a:p>
          <a:p>
            <a:r>
              <a:rPr lang="nb-NO" sz="2400" dirty="0" smtClean="0"/>
              <a:t>Sum 											30 millioner kroner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0984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Driftsbudsjett 2020-2023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347" y="810024"/>
            <a:ext cx="7007382" cy="56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Budsjettramme per sektor</a:t>
            </a:r>
            <a:endParaRPr lang="nb-NO" sz="1800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31" y="1801639"/>
            <a:ext cx="9040261" cy="299721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35" y="1708368"/>
            <a:ext cx="137171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Ikke-gebyrfinansierte investeringer (1)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07" y="1024932"/>
            <a:ext cx="7716078" cy="49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2133" y="202944"/>
            <a:ext cx="7706091" cy="51396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Utviklingen i regnskapsmessig resultat 2019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206043" y="1609274"/>
          <a:ext cx="7940148" cy="376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037">
                  <a:extLst>
                    <a:ext uri="{9D8B030D-6E8A-4147-A177-3AD203B41FA5}">
                      <a16:colId xmlns:a16="http://schemas.microsoft.com/office/drawing/2014/main" val="448414230"/>
                    </a:ext>
                  </a:extLst>
                </a:gridCol>
                <a:gridCol w="1985037">
                  <a:extLst>
                    <a:ext uri="{9D8B030D-6E8A-4147-A177-3AD203B41FA5}">
                      <a16:colId xmlns:a16="http://schemas.microsoft.com/office/drawing/2014/main" val="3852180591"/>
                    </a:ext>
                  </a:extLst>
                </a:gridCol>
                <a:gridCol w="1985037">
                  <a:extLst>
                    <a:ext uri="{9D8B030D-6E8A-4147-A177-3AD203B41FA5}">
                      <a16:colId xmlns:a16="http://schemas.microsoft.com/office/drawing/2014/main" val="2644312042"/>
                    </a:ext>
                  </a:extLst>
                </a:gridCol>
                <a:gridCol w="1985037">
                  <a:extLst>
                    <a:ext uri="{9D8B030D-6E8A-4147-A177-3AD203B41FA5}">
                      <a16:colId xmlns:a16="http://schemas.microsoft.com/office/drawing/2014/main" val="3838348695"/>
                    </a:ext>
                  </a:extLst>
                </a:gridCol>
              </a:tblGrid>
              <a:tr h="527248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Beløp i mill.</a:t>
                      </a:r>
                      <a:r>
                        <a:rPr lang="nb-NO" sz="1400" baseline="0" dirty="0" smtClean="0"/>
                        <a:t> kroner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1. Tertial – </a:t>
                      </a:r>
                      <a:r>
                        <a:rPr lang="nb-NO" sz="1400" dirty="0" err="1" smtClean="0"/>
                        <a:t>budsjettjust</a:t>
                      </a:r>
                      <a:r>
                        <a:rPr lang="nb-NO" sz="1400" dirty="0" smtClean="0"/>
                        <a:t>.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2. Tertial</a:t>
                      </a:r>
                      <a:r>
                        <a:rPr lang="nb-NO" sz="1400" baseline="0" dirty="0" smtClean="0"/>
                        <a:t> – forslag </a:t>
                      </a:r>
                      <a:r>
                        <a:rPr lang="nb-NO" sz="1400" baseline="0" dirty="0" err="1" smtClean="0"/>
                        <a:t>budsjettjust</a:t>
                      </a:r>
                      <a:r>
                        <a:rPr lang="nb-NO" sz="1400" baseline="0" dirty="0" smtClean="0"/>
                        <a:t>.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Prognosen per 2. tertial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3546161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Helse og omsorg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1,8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10,0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5,6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5648095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Barn</a:t>
                      </a:r>
                      <a:r>
                        <a:rPr lang="nb-NO" sz="1400" baseline="0" dirty="0" smtClean="0"/>
                        <a:t> og </a:t>
                      </a:r>
                      <a:r>
                        <a:rPr lang="nb-NO" sz="1400" dirty="0" smtClean="0"/>
                        <a:t>Unge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6,0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842013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Utdanning og Familie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1,0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5,0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8768147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Teknisk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4,0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1,2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6315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Selvkost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4,6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39398829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Avsetninger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7,8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2109080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Frie inntekter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10,56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7,2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4600476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Finansnetto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4,4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2,5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5582942"/>
                  </a:ext>
                </a:extLst>
              </a:tr>
              <a:tr h="50437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Redusert regnskapsmessig resultat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2,8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14,5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0498973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Regnskapsmessig resultat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32,7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32,7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18,2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216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1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Ikke-gebyrfinansierte investeringer </a:t>
            </a:r>
            <a:r>
              <a:rPr lang="nb-NO" dirty="0" smtClean="0"/>
              <a:t>(2)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33" y="858129"/>
            <a:ext cx="6197035" cy="55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Ikke-gebyrfinansierte investeringer </a:t>
            </a:r>
            <a:r>
              <a:rPr lang="nb-NO" dirty="0" smtClean="0"/>
              <a:t>(3)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81" y="1249794"/>
            <a:ext cx="6591718" cy="52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Gebyrfinansierte investeringer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7" y="978937"/>
            <a:ext cx="7438172" cy="52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Folkevalgte og revisjon - tiltak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547" y="1728056"/>
            <a:ext cx="6303413" cy="10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Administrasjon og fellestjenester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774" y="1508107"/>
            <a:ext cx="8123523" cy="21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Strategi og utvikling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967" y="1234569"/>
            <a:ext cx="6930434" cy="20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Utdanning og familie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485" y="1185706"/>
            <a:ext cx="7261633" cy="36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mtClean="0"/>
              <a:t>Helse og omsorg</a:t>
            </a:r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403" y="1349565"/>
            <a:ext cx="8107448" cy="38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Teknisk, idrett og kultur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595" y="894303"/>
            <a:ext cx="6664982" cy="52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Videre framdrift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2254" y="880764"/>
            <a:ext cx="8813335" cy="5691485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5. november– Formannskapet behandler Budsjettet for 2020 og Handlingsprogrammet for 2020-2023 og legger sin innstilling ut på høring</a:t>
            </a:r>
          </a:p>
          <a:p>
            <a:r>
              <a:rPr lang="nb-NO" dirty="0" smtClean="0"/>
              <a:t>21. november – Høringsfrist for Budsjett 2020 og HP 2020-2023</a:t>
            </a:r>
          </a:p>
          <a:p>
            <a:r>
              <a:rPr lang="nb-NO" dirty="0" smtClean="0"/>
              <a:t>3. desember– Formannskapet behandler forslaget til budsjett 2020 og HP 2020-2023</a:t>
            </a:r>
          </a:p>
          <a:p>
            <a:r>
              <a:rPr lang="nb-NO" dirty="0" smtClean="0"/>
              <a:t>12. desember– Kommunestyrets budsjettmøte – Kommunestyret behandler forslag til budsjett 2020 og HP 2020-2023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95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Sammendrag av hovedfunn - folkehelseoversikten</a:t>
            </a:r>
            <a:endParaRPr lang="nb-NO" sz="2400" dirty="0"/>
          </a:p>
        </p:txBody>
      </p:sp>
      <p:sp>
        <p:nvSpPr>
          <p:cNvPr id="4" name="Tekstboks 2"/>
          <p:cNvSpPr txBox="1">
            <a:spLocks noChangeArrowheads="1"/>
          </p:cNvSpPr>
          <p:nvPr/>
        </p:nvSpPr>
        <p:spPr bwMode="auto">
          <a:xfrm>
            <a:off x="198329" y="1571806"/>
            <a:ext cx="2369317" cy="1056242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nb-NO" sz="1350" b="1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Befolkningssammensetning</a:t>
            </a:r>
            <a:endParaRPr lang="nb-NO" sz="1350" dirty="0">
              <a:latin typeface="Pragmatica Light" panose="020B040304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Befolkningsvekst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Levealder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Utdanning</a:t>
            </a:r>
          </a:p>
          <a:p>
            <a:pPr>
              <a:spcAft>
                <a:spcPts val="600"/>
              </a:spcAft>
            </a:pPr>
            <a:r>
              <a:rPr lang="nb-NO" sz="1350" dirty="0">
                <a:latin typeface="Pragmatica ExtraLight" panose="020B030304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boks 2"/>
          <p:cNvSpPr txBox="1">
            <a:spLocks noChangeArrowheads="1"/>
          </p:cNvSpPr>
          <p:nvPr/>
        </p:nvSpPr>
        <p:spPr bwMode="auto">
          <a:xfrm>
            <a:off x="440417" y="3079691"/>
            <a:ext cx="2972520" cy="288384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nb-NO" sz="1350" b="1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Levekår</a:t>
            </a:r>
            <a:endParaRPr lang="nb-NO" sz="1350" dirty="0">
              <a:latin typeface="Pragmatica Light" panose="020B040304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Eier egen bolig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Privat sysselsetting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Arbeidsledighet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Leier bolig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Sykefravær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Næringsvirksomhet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Inntektsulikhet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Bor alene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Uføretrygd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Pendling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Lavinntekt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nb-NO" sz="1350" dirty="0">
                <a:latin typeface="Pragmatica ExtraLight" panose="020B030304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boks 2"/>
          <p:cNvSpPr txBox="1">
            <a:spLocks noChangeArrowheads="1"/>
          </p:cNvSpPr>
          <p:nvPr/>
        </p:nvSpPr>
        <p:spPr bwMode="auto">
          <a:xfrm>
            <a:off x="2700998" y="1580548"/>
            <a:ext cx="2509035" cy="1661648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nb-NO" sz="1350" b="1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Oppvekst</a:t>
            </a:r>
            <a:endParaRPr lang="nb-NO" sz="1350" dirty="0">
              <a:latin typeface="Pragmatica Light" panose="020B040304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Barnehagedekning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Trivsel (barneskole)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Læringsmiljø 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(grunnskole)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Minoritetsbakgrunn 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 barnehage</a:t>
            </a:r>
          </a:p>
          <a:p>
            <a:pPr>
              <a:spcAft>
                <a:spcPts val="600"/>
              </a:spcAft>
            </a:pPr>
            <a:r>
              <a:rPr lang="nb-NO" sz="1350" dirty="0">
                <a:latin typeface="Pragmatica ExtraLight" panose="020B030304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kstboks 2"/>
          <p:cNvSpPr txBox="1">
            <a:spLocks noChangeArrowheads="1"/>
          </p:cNvSpPr>
          <p:nvPr/>
        </p:nvSpPr>
        <p:spPr bwMode="auto">
          <a:xfrm>
            <a:off x="2690527" y="3079691"/>
            <a:ext cx="2617756" cy="2030978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nb-NO" sz="1350" b="1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Miljøfaktorer</a:t>
            </a:r>
            <a:endParaRPr lang="nb-NO" sz="1350" dirty="0">
              <a:latin typeface="Pragmatica Light" panose="020B040304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Vannkvalitet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Ungdomskriminalitet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Universell utforming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Kollektivtilbud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Ensomhet (ungdom)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Deltakelse i frivillige 	organisasjoner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Valgdeltakelse</a:t>
            </a:r>
          </a:p>
          <a:p>
            <a:pPr>
              <a:spcAft>
                <a:spcPts val="600"/>
              </a:spcAft>
            </a:pPr>
            <a:r>
              <a:rPr lang="nb-NO" sz="1350" dirty="0">
                <a:latin typeface="Pragmatica ExtraLight" panose="020B030304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boks 2"/>
          <p:cNvSpPr txBox="1">
            <a:spLocks noChangeArrowheads="1"/>
          </p:cNvSpPr>
          <p:nvPr/>
        </p:nvSpPr>
        <p:spPr bwMode="auto">
          <a:xfrm>
            <a:off x="5117911" y="1580548"/>
            <a:ext cx="2876266" cy="734732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nb-NO" sz="1350" b="1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Skader og ulykker</a:t>
            </a:r>
            <a:endParaRPr lang="nb-NO" sz="1350" dirty="0">
              <a:latin typeface="Pragmatica Light" panose="020B040304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Dødsfall (brann)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Sykehusbehandling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nb-NO" sz="1350" dirty="0">
                <a:latin typeface="Pragmatica ExtraLight" panose="020B030304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Rett linje 29"/>
          <p:cNvCxnSpPr/>
          <p:nvPr/>
        </p:nvCxnSpPr>
        <p:spPr>
          <a:xfrm>
            <a:off x="198329" y="3282434"/>
            <a:ext cx="4786780" cy="378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 flipV="1">
            <a:off x="2540843" y="1608027"/>
            <a:ext cx="26803" cy="412147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 flipV="1">
            <a:off x="4958306" y="1497139"/>
            <a:ext cx="26803" cy="41214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>
            <a:off x="126678" y="1789210"/>
            <a:ext cx="7867499" cy="2545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Pil opp 35"/>
          <p:cNvSpPr/>
          <p:nvPr/>
        </p:nvSpPr>
        <p:spPr>
          <a:xfrm rot="2929175">
            <a:off x="421351" y="1807327"/>
            <a:ext cx="179127" cy="205161"/>
          </a:xfrm>
          <a:prstGeom prst="upArrow">
            <a:avLst/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7" name="Ellipse 36"/>
          <p:cNvSpPr/>
          <p:nvPr/>
        </p:nvSpPr>
        <p:spPr>
          <a:xfrm>
            <a:off x="601458" y="3320258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38" name="Likebent trekant 37"/>
          <p:cNvSpPr/>
          <p:nvPr/>
        </p:nvSpPr>
        <p:spPr>
          <a:xfrm>
            <a:off x="627116" y="3954199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41" name="Pil opp 40"/>
          <p:cNvSpPr/>
          <p:nvPr/>
        </p:nvSpPr>
        <p:spPr>
          <a:xfrm rot="2929175">
            <a:off x="421350" y="2009651"/>
            <a:ext cx="179127" cy="205161"/>
          </a:xfrm>
          <a:prstGeom prst="upArrow">
            <a:avLst/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" name="Pil opp 41"/>
          <p:cNvSpPr/>
          <p:nvPr/>
        </p:nvSpPr>
        <p:spPr>
          <a:xfrm rot="2929175">
            <a:off x="421348" y="2212802"/>
            <a:ext cx="179127" cy="205161"/>
          </a:xfrm>
          <a:prstGeom prst="upArrow">
            <a:avLst/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3" name="Pil opp 42"/>
          <p:cNvSpPr/>
          <p:nvPr/>
        </p:nvSpPr>
        <p:spPr>
          <a:xfrm rot="2929175">
            <a:off x="620358" y="3736274"/>
            <a:ext cx="179127" cy="205161"/>
          </a:xfrm>
          <a:prstGeom prst="upArrow">
            <a:avLst/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4" name="Pil opp 43"/>
          <p:cNvSpPr/>
          <p:nvPr/>
        </p:nvSpPr>
        <p:spPr>
          <a:xfrm rot="2929175">
            <a:off x="2895666" y="2253570"/>
            <a:ext cx="179127" cy="205161"/>
          </a:xfrm>
          <a:prstGeom prst="upArrow">
            <a:avLst/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6" name="Ellipse 45"/>
          <p:cNvSpPr/>
          <p:nvPr/>
        </p:nvSpPr>
        <p:spPr>
          <a:xfrm>
            <a:off x="601458" y="3544043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47" name="Ellipse 46"/>
          <p:cNvSpPr/>
          <p:nvPr/>
        </p:nvSpPr>
        <p:spPr>
          <a:xfrm>
            <a:off x="2884214" y="1839063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48" name="Ellipse 47"/>
          <p:cNvSpPr/>
          <p:nvPr/>
        </p:nvSpPr>
        <p:spPr>
          <a:xfrm>
            <a:off x="2884214" y="2046626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0" name="Ellipse 49"/>
          <p:cNvSpPr/>
          <p:nvPr/>
        </p:nvSpPr>
        <p:spPr>
          <a:xfrm>
            <a:off x="2880151" y="3528654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1" name="Ellipse 50"/>
          <p:cNvSpPr/>
          <p:nvPr/>
        </p:nvSpPr>
        <p:spPr>
          <a:xfrm>
            <a:off x="2876252" y="3315616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2" name="Ellipse 51"/>
          <p:cNvSpPr/>
          <p:nvPr/>
        </p:nvSpPr>
        <p:spPr>
          <a:xfrm>
            <a:off x="5299766" y="1817978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3" name="Likebent trekant 52"/>
          <p:cNvSpPr/>
          <p:nvPr/>
        </p:nvSpPr>
        <p:spPr>
          <a:xfrm>
            <a:off x="627422" y="4146910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4" name="Likebent trekant 53"/>
          <p:cNvSpPr/>
          <p:nvPr/>
        </p:nvSpPr>
        <p:spPr>
          <a:xfrm>
            <a:off x="627422" y="4341968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5" name="Likebent trekant 54"/>
          <p:cNvSpPr/>
          <p:nvPr/>
        </p:nvSpPr>
        <p:spPr>
          <a:xfrm>
            <a:off x="626810" y="4572605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6" name="Likebent trekant 55"/>
          <p:cNvSpPr/>
          <p:nvPr/>
        </p:nvSpPr>
        <p:spPr>
          <a:xfrm>
            <a:off x="627116" y="4765316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7" name="Likebent trekant 56"/>
          <p:cNvSpPr/>
          <p:nvPr/>
        </p:nvSpPr>
        <p:spPr>
          <a:xfrm>
            <a:off x="627116" y="4960374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8" name="Likebent trekant 57"/>
          <p:cNvSpPr/>
          <p:nvPr/>
        </p:nvSpPr>
        <p:spPr>
          <a:xfrm>
            <a:off x="626504" y="5192448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9" name="Likebent trekant 58"/>
          <p:cNvSpPr/>
          <p:nvPr/>
        </p:nvSpPr>
        <p:spPr>
          <a:xfrm>
            <a:off x="626810" y="5385159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1" name="Likebent trekant 60"/>
          <p:cNvSpPr/>
          <p:nvPr/>
        </p:nvSpPr>
        <p:spPr>
          <a:xfrm>
            <a:off x="2901910" y="3747139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2" name="Likebent trekant 61"/>
          <p:cNvSpPr/>
          <p:nvPr/>
        </p:nvSpPr>
        <p:spPr>
          <a:xfrm>
            <a:off x="2900087" y="3944179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3" name="Likebent trekant 62"/>
          <p:cNvSpPr/>
          <p:nvPr/>
        </p:nvSpPr>
        <p:spPr>
          <a:xfrm>
            <a:off x="2905808" y="4148408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4" name="Likebent trekant 63"/>
          <p:cNvSpPr/>
          <p:nvPr/>
        </p:nvSpPr>
        <p:spPr>
          <a:xfrm>
            <a:off x="2909872" y="4352637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5" name="Likebent trekant 64"/>
          <p:cNvSpPr/>
          <p:nvPr/>
        </p:nvSpPr>
        <p:spPr>
          <a:xfrm>
            <a:off x="2908049" y="4549677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6" name="Likebent trekant 65"/>
          <p:cNvSpPr/>
          <p:nvPr/>
        </p:nvSpPr>
        <p:spPr>
          <a:xfrm>
            <a:off x="2913770" y="4753906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7" name="Likebent trekant 66"/>
          <p:cNvSpPr/>
          <p:nvPr/>
        </p:nvSpPr>
        <p:spPr>
          <a:xfrm>
            <a:off x="2913770" y="2653280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8" name="Likebent trekant 67"/>
          <p:cNvSpPr/>
          <p:nvPr/>
        </p:nvSpPr>
        <p:spPr>
          <a:xfrm>
            <a:off x="5319516" y="2040613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grpSp>
        <p:nvGrpSpPr>
          <p:cNvPr id="7" name="Gruppe 6"/>
          <p:cNvGrpSpPr/>
          <p:nvPr/>
        </p:nvGrpSpPr>
        <p:grpSpPr>
          <a:xfrm>
            <a:off x="5117444" y="2301206"/>
            <a:ext cx="2326593" cy="2123795"/>
            <a:chOff x="6826959" y="2963255"/>
            <a:chExt cx="3102124" cy="2831726"/>
          </a:xfrm>
        </p:grpSpPr>
        <p:sp>
          <p:nvSpPr>
            <p:cNvPr id="13" name="Tekstboks 2"/>
            <p:cNvSpPr txBox="1">
              <a:spLocks noChangeArrowheads="1"/>
            </p:cNvSpPr>
            <p:nvPr/>
          </p:nvSpPr>
          <p:spPr bwMode="auto">
            <a:xfrm>
              <a:off x="6826959" y="2963255"/>
              <a:ext cx="3102124" cy="283172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r>
                <a:rPr lang="nb-NO" sz="1350" b="1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Helserelatert atferd</a:t>
              </a:r>
              <a:endPara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Bruk av rusmidler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Røyker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Vaksinasjonsdekning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Forbruk av antibiotika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Seksuell trakassering 	(vgs.)</a:t>
              </a:r>
            </a:p>
            <a:p>
              <a:pPr>
                <a:spcAft>
                  <a:spcPts val="600"/>
                </a:spcAft>
              </a:pPr>
              <a:r>
                <a:rPr lang="nb-NO" sz="1350" dirty="0">
                  <a:latin typeface="Pragmatica ExtraLight" panose="020B03030405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nb-NO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Pil opp 44"/>
            <p:cNvSpPr/>
            <p:nvPr/>
          </p:nvSpPr>
          <p:spPr>
            <a:xfrm rot="2929175">
              <a:off x="7066970" y="3575762"/>
              <a:ext cx="238836" cy="273548"/>
            </a:xfrm>
            <a:prstGeom prst="upArrow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075583" y="3301504"/>
              <a:ext cx="240067" cy="246893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69" name="Likebent trekant 68"/>
            <p:cNvSpPr/>
            <p:nvPr/>
          </p:nvSpPr>
          <p:spPr>
            <a:xfrm>
              <a:off x="7084850" y="3846547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70" name="Likebent trekant 69"/>
            <p:cNvSpPr/>
            <p:nvPr/>
          </p:nvSpPr>
          <p:spPr>
            <a:xfrm>
              <a:off x="7082420" y="4109267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71" name="Likebent trekant 70"/>
            <p:cNvSpPr/>
            <p:nvPr/>
          </p:nvSpPr>
          <p:spPr>
            <a:xfrm>
              <a:off x="7090048" y="4381572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</p:grpSp>
      <p:cxnSp>
        <p:nvCxnSpPr>
          <p:cNvPr id="74" name="Rett linje 73"/>
          <p:cNvCxnSpPr/>
          <p:nvPr/>
        </p:nvCxnSpPr>
        <p:spPr>
          <a:xfrm>
            <a:off x="4981477" y="2527351"/>
            <a:ext cx="3009068" cy="624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e 8"/>
          <p:cNvGrpSpPr/>
          <p:nvPr/>
        </p:nvGrpSpPr>
        <p:grpSpPr>
          <a:xfrm>
            <a:off x="5173559" y="3988815"/>
            <a:ext cx="2713835" cy="1319596"/>
            <a:chOff x="6828376" y="4464173"/>
            <a:chExt cx="3618446" cy="1759461"/>
          </a:xfrm>
        </p:grpSpPr>
        <p:sp>
          <p:nvSpPr>
            <p:cNvPr id="72" name="Tekstboks 2"/>
            <p:cNvSpPr txBox="1">
              <a:spLocks noChangeArrowheads="1"/>
            </p:cNvSpPr>
            <p:nvPr/>
          </p:nvSpPr>
          <p:spPr bwMode="auto">
            <a:xfrm>
              <a:off x="6828376" y="4464173"/>
              <a:ext cx="3618446" cy="175946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r>
                <a:rPr lang="nb-NO" sz="1350" b="1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Helsetilstand</a:t>
              </a:r>
              <a:endPara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Tannhelse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Kols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Psykiske lidelser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Livsstilsrelaterte sykdommer</a:t>
              </a:r>
            </a:p>
            <a:p>
              <a:pPr>
                <a:spcAft>
                  <a:spcPts val="600"/>
                </a:spcAft>
              </a:pPr>
              <a:r>
                <a:rPr lang="nb-NO" sz="1350" dirty="0">
                  <a:latin typeface="Pragmatica ExtraLight" panose="020B03030405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nb-NO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7043463" y="4811209"/>
              <a:ext cx="240067" cy="246893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77" name="Likebent trekant 76"/>
            <p:cNvSpPr/>
            <p:nvPr/>
          </p:nvSpPr>
          <p:spPr>
            <a:xfrm>
              <a:off x="7064870" y="5115881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78" name="Likebent trekant 77"/>
            <p:cNvSpPr/>
            <p:nvPr/>
          </p:nvSpPr>
          <p:spPr>
            <a:xfrm>
              <a:off x="7062440" y="5378601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79" name="Likebent trekant 78"/>
            <p:cNvSpPr/>
            <p:nvPr/>
          </p:nvSpPr>
          <p:spPr>
            <a:xfrm>
              <a:off x="7070068" y="5650906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</p:grpSp>
      <p:cxnSp>
        <p:nvCxnSpPr>
          <p:cNvPr id="75" name="Rett linje 74"/>
          <p:cNvCxnSpPr/>
          <p:nvPr/>
        </p:nvCxnSpPr>
        <p:spPr>
          <a:xfrm>
            <a:off x="4966000" y="4219813"/>
            <a:ext cx="3009068" cy="624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-1" b="372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81" y="5061098"/>
            <a:ext cx="1689122" cy="1230617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165333" y="1468433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Takk</a:t>
            </a:r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oppmerksomheten!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 descr="Ringerike_våpen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5899770" y="5889352"/>
            <a:ext cx="1860037" cy="57287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6459716" y="5001645"/>
            <a:ext cx="740144" cy="8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1104" y="202944"/>
            <a:ext cx="7706091" cy="51396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Hvordan påvirker levemåte, oppførsel og det sosiale psykisk og fysisk helse 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390" y="1080981"/>
            <a:ext cx="7157324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Folkehelsetiltak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342" y="1323975"/>
            <a:ext cx="7249592" cy="48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Hovedtallene </a:t>
            </a:r>
            <a:r>
              <a:rPr lang="nb-NO" sz="1000" dirty="0" smtClean="0"/>
              <a:t>(tall i 1000 kroner)</a:t>
            </a:r>
            <a:endParaRPr lang="nb-NO" sz="1000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011" y="1571191"/>
            <a:ext cx="6821144" cy="494689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11" y="1571191"/>
            <a:ext cx="114005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Befolkningsutvikling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456160"/>
              </p:ext>
            </p:extLst>
          </p:nvPr>
        </p:nvGraphicFramePr>
        <p:xfrm>
          <a:off x="122238" y="1323975"/>
          <a:ext cx="8813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580">
                  <a:extLst>
                    <a:ext uri="{9D8B030D-6E8A-4147-A177-3AD203B41FA5}">
                      <a16:colId xmlns:a16="http://schemas.microsoft.com/office/drawing/2014/main" val="4015704022"/>
                    </a:ext>
                  </a:extLst>
                </a:gridCol>
                <a:gridCol w="1024359">
                  <a:extLst>
                    <a:ext uri="{9D8B030D-6E8A-4147-A177-3AD203B41FA5}">
                      <a16:colId xmlns:a16="http://schemas.microsoft.com/office/drawing/2014/main" val="3085060603"/>
                    </a:ext>
                  </a:extLst>
                </a:gridCol>
                <a:gridCol w="972274">
                  <a:extLst>
                    <a:ext uri="{9D8B030D-6E8A-4147-A177-3AD203B41FA5}">
                      <a16:colId xmlns:a16="http://schemas.microsoft.com/office/drawing/2014/main" val="3395511684"/>
                    </a:ext>
                  </a:extLst>
                </a:gridCol>
                <a:gridCol w="1041721">
                  <a:extLst>
                    <a:ext uri="{9D8B030D-6E8A-4147-A177-3AD203B41FA5}">
                      <a16:colId xmlns:a16="http://schemas.microsoft.com/office/drawing/2014/main" val="2243545938"/>
                    </a:ext>
                  </a:extLst>
                </a:gridCol>
                <a:gridCol w="954691">
                  <a:extLst>
                    <a:ext uri="{9D8B030D-6E8A-4147-A177-3AD203B41FA5}">
                      <a16:colId xmlns:a16="http://schemas.microsoft.com/office/drawing/2014/main" val="209536463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782069765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263583378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3049459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 </a:t>
                      </a:r>
                      <a:r>
                        <a:rPr lang="nb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Antall</a:t>
                      </a:r>
                      <a:r>
                        <a:rPr lang="nb-NO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 innbyggere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2024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525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0 - åringer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499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Barnehage (1-5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1 472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1 439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1 505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1 493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1 514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1 531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1 543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9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Grunnskole (6-15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3 375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3 384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3 430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3 424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3 423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3 432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3 427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3937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Videregående (16-19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1 379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485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Voksne (20-66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18 499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18 537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18 645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18 702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18 745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18 770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18 799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6056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Eldre (67-79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3 793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3 930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4 039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4 170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4 295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4 401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4 469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3884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Eldre (80-89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1 200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1 242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1 257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1 267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1 294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1 443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145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Eldre (90 år og eldre)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416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30 283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30 442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30 767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31 001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31 236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31 455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31 667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5563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7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Vedtak fra Formannskapets strategiseminar 11.-12. juni 2019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2255" y="1323679"/>
            <a:ext cx="8686080" cy="4498388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Krav til redusert sykefravær med krav om avviksrapportering hvert tertial</a:t>
            </a:r>
          </a:p>
          <a:p>
            <a:pPr lvl="1"/>
            <a:r>
              <a:rPr lang="nb-NO" dirty="0" err="1" smtClean="0"/>
              <a:t>Målsettning</a:t>
            </a:r>
            <a:r>
              <a:rPr lang="nb-NO" dirty="0" smtClean="0"/>
              <a:t> om 6.5% sykefravær i løpet av 2022</a:t>
            </a:r>
          </a:p>
          <a:p>
            <a:r>
              <a:rPr lang="nb-NO" dirty="0" smtClean="0"/>
              <a:t>Krav til driftsresultat på 50 millioner kroner i løpet av 2022</a:t>
            </a:r>
          </a:p>
          <a:p>
            <a:r>
              <a:rPr lang="nb-NO" dirty="0" smtClean="0"/>
              <a:t>Klare klima- og miljøtiltak – </a:t>
            </a:r>
            <a:r>
              <a:rPr lang="nb-NO" dirty="0" err="1" smtClean="0"/>
              <a:t>FN’s</a:t>
            </a:r>
            <a:r>
              <a:rPr lang="nb-NO" dirty="0" smtClean="0"/>
              <a:t> bærekraftmål</a:t>
            </a:r>
          </a:p>
          <a:p>
            <a:r>
              <a:rPr lang="nb-NO" dirty="0" smtClean="0"/>
              <a:t>Følge opp vedtak i eiendomsutvikling </a:t>
            </a:r>
            <a:r>
              <a:rPr lang="nb-NO" dirty="0" err="1" smtClean="0"/>
              <a:t>iht</a:t>
            </a:r>
            <a:r>
              <a:rPr lang="nb-NO" dirty="0" smtClean="0"/>
              <a:t> ass. </a:t>
            </a:r>
            <a:r>
              <a:rPr lang="nb-NO" dirty="0"/>
              <a:t>r</a:t>
            </a:r>
            <a:r>
              <a:rPr lang="nb-NO" dirty="0" smtClean="0"/>
              <a:t>ådmanns innlegg på konferansen</a:t>
            </a:r>
          </a:p>
          <a:p>
            <a:r>
              <a:rPr lang="nb-NO" dirty="0" smtClean="0"/>
              <a:t>Følge opp negative funn i folkehelsemeldingen, spesielt tiltak for barnefattigdom</a:t>
            </a:r>
          </a:p>
          <a:p>
            <a:r>
              <a:rPr lang="nb-NO" dirty="0" smtClean="0"/>
              <a:t>Utrede fremtidige strukturer for pleie og omsorgstjenestene</a:t>
            </a:r>
          </a:p>
          <a:p>
            <a:r>
              <a:rPr lang="nb-NO" dirty="0" smtClean="0"/>
              <a:t>Strategi og utvikling med egen post i rammene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59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pic>
        <p:nvPicPr>
          <p:cNvPr id="7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/>
        </p:blipFill>
        <p:spPr>
          <a:xfrm>
            <a:off x="1" y="857250"/>
            <a:ext cx="9143999" cy="5143500"/>
          </a:xfrm>
        </p:spPr>
      </p:pic>
      <p:sp>
        <p:nvSpPr>
          <p:cNvPr id="9" name="Plassholder for innhold 2"/>
          <p:cNvSpPr txBox="1">
            <a:spLocks/>
          </p:cNvSpPr>
          <p:nvPr/>
        </p:nvSpPr>
        <p:spPr>
          <a:xfrm>
            <a:off x="4572000" y="1009459"/>
            <a:ext cx="3683627" cy="3639413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Benterud Barneskole </a:t>
            </a:r>
          </a:p>
          <a:p>
            <a:r>
              <a:rPr lang="nb-NO" sz="2400" dirty="0"/>
              <a:t>Ullerål Barneskole </a:t>
            </a:r>
          </a:p>
          <a:p>
            <a:r>
              <a:rPr lang="nb-NO" sz="2400" dirty="0"/>
              <a:t>Hov Ungdomsskole</a:t>
            </a:r>
          </a:p>
          <a:p>
            <a:r>
              <a:rPr lang="nb-NO" sz="2400" dirty="0"/>
              <a:t>Nes Barneskole </a:t>
            </a:r>
          </a:p>
          <a:p>
            <a:r>
              <a:rPr lang="nb-NO" sz="2400" dirty="0"/>
              <a:t>Hov vest omsorgsboliger </a:t>
            </a:r>
          </a:p>
          <a:p>
            <a:r>
              <a:rPr lang="nb-NO" sz="2400" dirty="0"/>
              <a:t>Hov øst omsorgsboliger</a:t>
            </a:r>
          </a:p>
          <a:p>
            <a:r>
              <a:rPr lang="nb-NO" sz="2400" dirty="0"/>
              <a:t>Heradsbygda omsorgssenter</a:t>
            </a:r>
          </a:p>
          <a:p>
            <a:r>
              <a:rPr lang="nb-NO" sz="2400" dirty="0"/>
              <a:t>Legevakt og ambulansesentral</a:t>
            </a:r>
          </a:p>
          <a:p>
            <a:r>
              <a:rPr lang="nb-NO" sz="2400" dirty="0"/>
              <a:t>Ringerike vannverk</a:t>
            </a:r>
          </a:p>
          <a:p>
            <a:r>
              <a:rPr lang="nb-NO" sz="2400" dirty="0"/>
              <a:t>Brannstasjoner </a:t>
            </a:r>
          </a:p>
          <a:p>
            <a:r>
              <a:rPr lang="nb-NO" sz="2400" dirty="0"/>
              <a:t>Monserud renseanlegg </a:t>
            </a:r>
          </a:p>
          <a:p>
            <a:r>
              <a:rPr lang="nb-NO" sz="2400" dirty="0"/>
              <a:t>Ringerikskjøkken – rehabilitering</a:t>
            </a:r>
          </a:p>
          <a:p>
            <a:r>
              <a:rPr lang="nb-NO" sz="2400" dirty="0"/>
              <a:t>Inventar og utstyr barnehage, skole helse og omsorg</a:t>
            </a:r>
          </a:p>
          <a:p>
            <a:pPr marL="0" indent="0">
              <a:buNone/>
            </a:pPr>
            <a:r>
              <a:rPr lang="nb-NO" sz="2400" dirty="0"/>
              <a:t> </a:t>
            </a:r>
          </a:p>
          <a:p>
            <a:endParaRPr lang="nb-NO" sz="2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15781" y="1647127"/>
            <a:ext cx="44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VI INVESTERER FOR 2-2,5 MRD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13458" y="2309149"/>
            <a:ext cx="3096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2020 – 765,5 millioner kroner</a:t>
            </a:r>
          </a:p>
          <a:p>
            <a:r>
              <a:rPr lang="nb-NO" dirty="0" smtClean="0"/>
              <a:t>2021 – 318,9 millioner kroner</a:t>
            </a:r>
          </a:p>
          <a:p>
            <a:r>
              <a:rPr lang="nb-NO" dirty="0" smtClean="0"/>
              <a:t>2022 – 210,6 millioner kroner</a:t>
            </a:r>
          </a:p>
          <a:p>
            <a:r>
              <a:rPr lang="nb-NO" dirty="0" smtClean="0"/>
              <a:t>2023 – 47 millioner kroner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02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_mal" id="{83357CDC-F609-714B-ADDE-8A21EF3C079A}" vid="{0CA3EFDC-3045-9E48-90BE-ED5FE24F72B0}"/>
    </a:ext>
  </a:extLst>
</a:theme>
</file>

<file path=ppt/theme/theme2.xml><?xml version="1.0" encoding="utf-8"?>
<a:theme xmlns:a="http://schemas.openxmlformats.org/drawingml/2006/main" name="Ringerike_PPTmal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ngerike_PPTmal_16-9" id="{2B770080-C8E0-4D5D-8611-6131CBFBAFBF}" vid="{D6CD3378-952D-49B2-B92A-08A022766D3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Ny_mal</Template>
  <TotalTime>2576</TotalTime>
  <Words>859</Words>
  <Application>Microsoft Office PowerPoint</Application>
  <PresentationFormat>Skjermfremvisning (4:3)</PresentationFormat>
  <Paragraphs>382</Paragraphs>
  <Slides>30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30</vt:i4>
      </vt:variant>
    </vt:vector>
  </HeadingPairs>
  <TitlesOfParts>
    <vt:vector size="38" baseType="lpstr">
      <vt:lpstr>Arial</vt:lpstr>
      <vt:lpstr>Times New Roman</vt:lpstr>
      <vt:lpstr>Pragmatica Light</vt:lpstr>
      <vt:lpstr>Calibiri</vt:lpstr>
      <vt:lpstr>Calibri</vt:lpstr>
      <vt:lpstr>Pragmatica ExtraLight</vt:lpstr>
      <vt:lpstr>Ny_mal</vt:lpstr>
      <vt:lpstr>Ringerike_PPTmal_16-9</vt:lpstr>
      <vt:lpstr>PowerPoint-presentasjon</vt:lpstr>
      <vt:lpstr>Utviklingen i regnskapsmessig resultat 2019</vt:lpstr>
      <vt:lpstr>Sammendrag av hovedfunn - folkehelseoversikten</vt:lpstr>
      <vt:lpstr>Hvordan påvirker levemåte, oppførsel og det sosiale psykisk og fysisk helse </vt:lpstr>
      <vt:lpstr>Folkehelsetiltak</vt:lpstr>
      <vt:lpstr>Hovedtallene (tall i 1000 kroner)</vt:lpstr>
      <vt:lpstr>Befolkningsutvikling</vt:lpstr>
      <vt:lpstr>Vedtak fra Formannskapets strategiseminar 11.-12. juni 2019</vt:lpstr>
      <vt:lpstr>PowerPoint-presentasjon</vt:lpstr>
      <vt:lpstr>Underskudd/disp.fond/regnskapsmessig resultat</vt:lpstr>
      <vt:lpstr>Renter og avdrag - kommunekassa</vt:lpstr>
      <vt:lpstr>Netto driftsresultat i % av brutto driftsinntekter</vt:lpstr>
      <vt:lpstr>Disposisjonsfond i % av brutto driftsinntekter</vt:lpstr>
      <vt:lpstr>Engangstiltak</vt:lpstr>
      <vt:lpstr>Nye tiltak – Endringer i driften</vt:lpstr>
      <vt:lpstr>Budsjett-tilpasninger</vt:lpstr>
      <vt:lpstr>Driftsbudsjett 2020-2023</vt:lpstr>
      <vt:lpstr>Budsjettramme per sektor</vt:lpstr>
      <vt:lpstr>Ikke-gebyrfinansierte investeringer (1)</vt:lpstr>
      <vt:lpstr>Ikke-gebyrfinansierte investeringer (2)</vt:lpstr>
      <vt:lpstr>Ikke-gebyrfinansierte investeringer (3)</vt:lpstr>
      <vt:lpstr>Gebyrfinansierte investeringer</vt:lpstr>
      <vt:lpstr>Folkevalgte og revisjon - tiltak</vt:lpstr>
      <vt:lpstr>Administrasjon og fellestjenester</vt:lpstr>
      <vt:lpstr>Strategi og utvikling</vt:lpstr>
      <vt:lpstr>Utdanning og familie</vt:lpstr>
      <vt:lpstr>Helse og omsorg</vt:lpstr>
      <vt:lpstr>Teknisk, idrett og kultur</vt:lpstr>
      <vt:lpstr>Videre framdrift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Mats Øieren</dc:creator>
  <cp:lastModifiedBy>Gyrid Helene Christoffersen</cp:lastModifiedBy>
  <cp:revision>108</cp:revision>
  <cp:lastPrinted>2018-09-24T13:37:42Z</cp:lastPrinted>
  <dcterms:created xsi:type="dcterms:W3CDTF">2018-04-23T13:00:20Z</dcterms:created>
  <dcterms:modified xsi:type="dcterms:W3CDTF">2019-10-31T09:44:04Z</dcterms:modified>
</cp:coreProperties>
</file>