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04" r:id="rId2"/>
    <p:sldId id="307" r:id="rId3"/>
    <p:sldId id="308" r:id="rId4"/>
    <p:sldId id="299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2DE"/>
    <a:srgbClr val="00A498"/>
    <a:srgbClr val="01B6AD"/>
    <a:srgbClr val="D6EE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6" autoAdjust="0"/>
    <p:restoredTop sz="50000" autoAdjust="0"/>
  </p:normalViewPr>
  <p:slideViewPr>
    <p:cSldViewPr snapToGrid="0" snapToObjects="1">
      <p:cViewPr varScale="1">
        <p:scale>
          <a:sx n="104" d="100"/>
          <a:sy n="104" d="100"/>
        </p:scale>
        <p:origin x="28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272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690BCC1-7175-5346-97CC-45D2877EF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93EF48F-A46E-9742-AF8C-6113BBCCC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EB090-25BE-0B40-B79B-A6D1DEB9392D}" type="datetimeFigureOut">
              <a:rPr lang="nb-NO" smtClean="0"/>
              <a:t>10.06.2019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EB65C7-AABF-F345-9E45-689B3249C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4D6E0D-1791-2F4E-91EA-389511740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E1A5-37C9-2142-A6E0-55B119006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3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4CAC-F64E-4478-98AF-F7800E285767}" type="datetimeFigureOut">
              <a:rPr lang="nb-NO" smtClean="0"/>
              <a:t>10.06.2019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D6FD-2EA5-4FFF-B07F-6F40256852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74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79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2835906"/>
            <a:ext cx="12192000" cy="4022095"/>
            <a:chOff x="0" y="2835905"/>
            <a:chExt cx="9144000" cy="4022095"/>
          </a:xfrm>
        </p:grpSpPr>
        <p:sp>
          <p:nvSpPr>
            <p:cNvPr id="13" name="Rettvinklet trekant 12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0" y="4812188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Rettvinklet trekant 14"/>
            <p:cNvSpPr/>
            <p:nvPr/>
          </p:nvSpPr>
          <p:spPr>
            <a:xfrm>
              <a:off x="0" y="3778879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6" name="Rettvinklet trekant 15"/>
            <p:cNvSpPr/>
            <p:nvPr userDrawn="1"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14400" y="5079128"/>
            <a:ext cx="10363200" cy="566758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Hva handler presentasjonen om?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788855"/>
            <a:ext cx="8534400" cy="464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Hvem holder presentasjonen?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1338" y="5701075"/>
            <a:ext cx="914912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e 16" descr="Ringerike_våpen.jpg">
            <a:extLst>
              <a:ext uri="{FF2B5EF4-FFF2-40B4-BE49-F238E27FC236}">
                <a16:creationId xmlns:a16="http://schemas.microsoft.com/office/drawing/2014/main" id="{0564C69D-A017-324C-B3FC-60D34833D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4432109" y="2519916"/>
            <a:ext cx="3457400" cy="106485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5351637" y="597665"/>
            <a:ext cx="1618343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2" name="Bilde 11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1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8" name="Bilde 7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3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4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230923"/>
            <a:ext cx="538691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018715"/>
            <a:ext cx="5386917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230923"/>
            <a:ext cx="5389033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018715"/>
            <a:ext cx="5389033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1" name="Bilde 10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2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7" name="Rett linje 6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1160585"/>
            <a:ext cx="4011084" cy="7174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160585"/>
            <a:ext cx="6815667" cy="4965578"/>
          </a:xfrm>
        </p:spPr>
        <p:txBody>
          <a:bodyPr>
            <a:normAutofit/>
          </a:bodyPr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976511"/>
            <a:ext cx="4011084" cy="41496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2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942535"/>
            <a:ext cx="7315200" cy="378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63007" y="202944"/>
            <a:ext cx="10274788" cy="51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3006" y="1323679"/>
            <a:ext cx="1175111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857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900" b="1" kern="1200">
          <a:solidFill>
            <a:srgbClr val="01B6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Organisasjonsendring – endringer hos rådmannen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v/Rådmann Tore Isaksen</a:t>
            </a:r>
          </a:p>
        </p:txBody>
      </p:sp>
    </p:spTree>
    <p:extLst>
      <p:ext uri="{BB962C8B-B14F-4D97-AF65-F5344CB8AC3E}">
        <p14:creationId xmlns:p14="http://schemas.microsoft.com/office/powerpoint/2010/main" val="364855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Endringer i rådmannens ledergruppe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3006" y="1323679"/>
            <a:ext cx="5409119" cy="4852551"/>
          </a:xfrm>
        </p:spPr>
        <p:txBody>
          <a:bodyPr>
            <a:normAutofit fontScale="92500"/>
          </a:bodyPr>
          <a:lstStyle/>
          <a:p>
            <a:r>
              <a:rPr lang="nb-NO" sz="1800" i="1" dirty="0"/>
              <a:t>Magnar Ågotnes </a:t>
            </a:r>
            <a:r>
              <a:rPr lang="nb-NO" sz="1800" dirty="0"/>
              <a:t>fratrer sin stilling som kommunalsjef for skole og kultur 1. oktober 2019. Magnar fyller 65 år i september og ønsker å trappe ned. Han går over i en 60% stilling som rådgiver.</a:t>
            </a:r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Fra samme dato overtar </a:t>
            </a:r>
            <a:r>
              <a:rPr lang="nb-NO" sz="1800" i="1" dirty="0"/>
              <a:t>Marianne Mortensen </a:t>
            </a:r>
            <a:r>
              <a:rPr lang="nb-NO" sz="1800" dirty="0"/>
              <a:t>ansvaret for skole i tillegg til de ansvarsoppgavene </a:t>
            </a:r>
            <a:br>
              <a:rPr lang="nb-NO" sz="1800" dirty="0"/>
            </a:br>
            <a:r>
              <a:rPr lang="nb-NO" sz="1800" dirty="0"/>
              <a:t>hun allerede har i dag.  </a:t>
            </a:r>
            <a:br>
              <a:rPr lang="nb-NO" sz="1800" dirty="0"/>
            </a:br>
            <a:r>
              <a:rPr lang="nb-NO" sz="1800" dirty="0"/>
              <a:t>Ny tittel blir:</a:t>
            </a:r>
          </a:p>
          <a:p>
            <a:pPr marL="0" indent="0" algn="ctr">
              <a:buNone/>
            </a:pPr>
            <a:r>
              <a:rPr lang="nb-NO" sz="1800" b="1" dirty="0"/>
              <a:t>Kommunalsjef for utdanning og familie</a:t>
            </a:r>
          </a:p>
          <a:p>
            <a:pPr marL="0" indent="0" algn="ctr">
              <a:buNone/>
            </a:pPr>
            <a:endParaRPr lang="nb-NO" sz="1800" b="1" dirty="0"/>
          </a:p>
          <a:p>
            <a:r>
              <a:rPr lang="nb-NO" sz="1800" dirty="0"/>
              <a:t>Ansvaret for kultur og idrett overføres til ny kommunalsjef etter </a:t>
            </a:r>
            <a:r>
              <a:rPr lang="nb-NO" sz="1800" i="1" dirty="0"/>
              <a:t>Gunn Edvardsen</a:t>
            </a:r>
            <a:r>
              <a:rPr lang="nb-NO" sz="1800" dirty="0"/>
              <a:t>.</a:t>
            </a:r>
            <a:br>
              <a:rPr lang="nb-NO" sz="1800" dirty="0"/>
            </a:br>
            <a:r>
              <a:rPr lang="nb-NO" sz="1800" dirty="0"/>
              <a:t>Denne stillingen lyses ut. </a:t>
            </a:r>
            <a:br>
              <a:rPr lang="nb-NO" sz="1800" dirty="0"/>
            </a:br>
            <a:r>
              <a:rPr lang="nb-NO" sz="1800" dirty="0"/>
              <a:t>Ny tittel blir:</a:t>
            </a:r>
          </a:p>
          <a:p>
            <a:pPr marL="0" indent="0" algn="ctr">
              <a:buNone/>
            </a:pPr>
            <a:r>
              <a:rPr lang="nb-NO" sz="1800" b="1" dirty="0"/>
              <a:t>Kommunalsjef for teknisk, kultur og idrett</a:t>
            </a:r>
            <a:endParaRPr lang="nb-NO" sz="1600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A1E78601-3EA8-7A48-9537-82DF549CE9D7}"/>
              </a:ext>
            </a:extLst>
          </p:cNvPr>
          <p:cNvGrpSpPr/>
          <p:nvPr/>
        </p:nvGrpSpPr>
        <p:grpSpPr>
          <a:xfrm>
            <a:off x="5148418" y="2162435"/>
            <a:ext cx="6824218" cy="3150970"/>
            <a:chOff x="885825" y="1047748"/>
            <a:chExt cx="8968020" cy="4140835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2D1E1C45-204F-6C4A-8085-42B6AD37BD28}"/>
                </a:ext>
              </a:extLst>
            </p:cNvPr>
            <p:cNvSpPr/>
            <p:nvPr/>
          </p:nvSpPr>
          <p:spPr>
            <a:xfrm>
              <a:off x="4495800" y="4038601"/>
              <a:ext cx="1695450" cy="657225"/>
            </a:xfrm>
            <a:prstGeom prst="rect">
              <a:avLst/>
            </a:prstGeom>
            <a:solidFill>
              <a:srgbClr val="00A4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50" dirty="0">
                  <a:latin typeface="Arial" panose="020B0604020202020204" pitchFamily="34" charset="0"/>
                  <a:cs typeface="Arial" panose="020B0604020202020204" pitchFamily="34" charset="0"/>
                </a:rPr>
                <a:t>Helse og omsorg</a:t>
              </a: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9D950D23-57B1-6C4E-ADB4-42A9FE830DD3}"/>
                </a:ext>
              </a:extLst>
            </p:cNvPr>
            <p:cNvSpPr/>
            <p:nvPr/>
          </p:nvSpPr>
          <p:spPr>
            <a:xfrm>
              <a:off x="2253905" y="2033586"/>
              <a:ext cx="2146646" cy="6572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50" dirty="0">
                  <a:latin typeface="Arial" panose="020B0604020202020204" pitchFamily="34" charset="0"/>
                  <a:cs typeface="Arial" panose="020B0604020202020204" pitchFamily="34" charset="0"/>
                </a:rPr>
                <a:t>Kommuneadvokat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9246327C-8D7F-8D42-BE56-ED0972A8E715}"/>
                </a:ext>
              </a:extLst>
            </p:cNvPr>
            <p:cNvSpPr/>
            <p:nvPr/>
          </p:nvSpPr>
          <p:spPr>
            <a:xfrm>
              <a:off x="6286500" y="4038600"/>
              <a:ext cx="1695450" cy="657225"/>
            </a:xfrm>
            <a:prstGeom prst="rect">
              <a:avLst/>
            </a:prstGeom>
            <a:solidFill>
              <a:srgbClr val="9AE2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og fellestjenester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EE7ECBED-F19E-0D40-98F4-40AACC3BBA3C}"/>
                </a:ext>
              </a:extLst>
            </p:cNvPr>
            <p:cNvSpPr/>
            <p:nvPr/>
          </p:nvSpPr>
          <p:spPr>
            <a:xfrm>
              <a:off x="4495800" y="1047748"/>
              <a:ext cx="1695450" cy="6572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RÅDMANN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8ED1F8DB-398E-AC43-84DA-BEAD52F997E9}"/>
                </a:ext>
              </a:extLst>
            </p:cNvPr>
            <p:cNvSpPr/>
            <p:nvPr/>
          </p:nvSpPr>
          <p:spPr>
            <a:xfrm>
              <a:off x="2705100" y="4038602"/>
              <a:ext cx="1695450" cy="657225"/>
            </a:xfrm>
            <a:prstGeom prst="rect">
              <a:avLst/>
            </a:prstGeom>
            <a:solidFill>
              <a:srgbClr val="00A4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Teknisk, kultur og idrett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49729F0A-2CB2-4D43-960B-2DC686096257}"/>
                </a:ext>
              </a:extLst>
            </p:cNvPr>
            <p:cNvSpPr/>
            <p:nvPr/>
          </p:nvSpPr>
          <p:spPr>
            <a:xfrm>
              <a:off x="914400" y="4038603"/>
              <a:ext cx="1695450" cy="657225"/>
            </a:xfrm>
            <a:prstGeom prst="rect">
              <a:avLst/>
            </a:prstGeom>
            <a:solidFill>
              <a:srgbClr val="00A4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Utdanning og familie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AEC5CF7B-5B8F-BD40-A41A-BF47A62B0CAC}"/>
                </a:ext>
              </a:extLst>
            </p:cNvPr>
            <p:cNvSpPr/>
            <p:nvPr/>
          </p:nvSpPr>
          <p:spPr>
            <a:xfrm>
              <a:off x="2253905" y="2843211"/>
              <a:ext cx="2146646" cy="6572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50" dirty="0">
                  <a:latin typeface="Arial" panose="020B0604020202020204" pitchFamily="34" charset="0"/>
                  <a:cs typeface="Arial" panose="020B0604020202020204" pitchFamily="34" charset="0"/>
                </a:rPr>
                <a:t>Kommunikasjonssjef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4F0CA81E-CBBA-424E-8E61-8CA782B6CC7C}"/>
                </a:ext>
              </a:extLst>
            </p:cNvPr>
            <p:cNvSpPr/>
            <p:nvPr/>
          </p:nvSpPr>
          <p:spPr>
            <a:xfrm>
              <a:off x="8077200" y="4038603"/>
              <a:ext cx="1695450" cy="657225"/>
            </a:xfrm>
            <a:prstGeom prst="rect">
              <a:avLst/>
            </a:prstGeom>
            <a:solidFill>
              <a:srgbClr val="9AE2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Økonomi og IT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3324A068-B4F4-0644-9FE7-8D0721B10027}"/>
                </a:ext>
              </a:extLst>
            </p:cNvPr>
            <p:cNvSpPr/>
            <p:nvPr/>
          </p:nvSpPr>
          <p:spPr>
            <a:xfrm>
              <a:off x="6248400" y="2514597"/>
              <a:ext cx="1695450" cy="6572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Assisterende rådmann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3ED2EACF-3175-FF44-A449-9F285AC5A7B7}"/>
                </a:ext>
              </a:extLst>
            </p:cNvPr>
            <p:cNvSpPr/>
            <p:nvPr/>
          </p:nvSpPr>
          <p:spPr>
            <a:xfrm>
              <a:off x="8063145" y="2335356"/>
              <a:ext cx="1790700" cy="9857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 og utvikling</a:t>
              </a:r>
            </a:p>
            <a:p>
              <a:pPr algn="ctr"/>
              <a:r>
                <a:rPr lang="nb-NO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Utbygging</a:t>
              </a:r>
            </a:p>
            <a:p>
              <a:pPr algn="ctr"/>
              <a:r>
                <a:rPr lang="nb-NO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Miljø og areal</a:t>
              </a:r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6F3B7BA5-6B52-EF41-81EB-A628635518ED}"/>
                </a:ext>
              </a:extLst>
            </p:cNvPr>
            <p:cNvSpPr txBox="1"/>
            <p:nvPr/>
          </p:nvSpPr>
          <p:spPr>
            <a:xfrm>
              <a:off x="914400" y="4905378"/>
              <a:ext cx="5276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Tjenester</a:t>
              </a:r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0FDBB72B-8470-DA49-8CBC-785BA0F5EC71}"/>
                </a:ext>
              </a:extLst>
            </p:cNvPr>
            <p:cNvSpPr txBox="1"/>
            <p:nvPr/>
          </p:nvSpPr>
          <p:spPr>
            <a:xfrm>
              <a:off x="6286500" y="4926973"/>
              <a:ext cx="34861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Støtte</a:t>
              </a:r>
            </a:p>
          </p:txBody>
        </p: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724ADA0-F4A4-A64B-89A4-F1D775CD787F}"/>
                </a:ext>
              </a:extLst>
            </p:cNvPr>
            <p:cNvCxnSpPr/>
            <p:nvPr/>
          </p:nvCxnSpPr>
          <p:spPr>
            <a:xfrm>
              <a:off x="885825" y="4883786"/>
              <a:ext cx="533400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B9D2298F-3016-A741-976C-54A7E092B8D5}"/>
                </a:ext>
              </a:extLst>
            </p:cNvPr>
            <p:cNvCxnSpPr/>
            <p:nvPr/>
          </p:nvCxnSpPr>
          <p:spPr>
            <a:xfrm>
              <a:off x="6286500" y="4874264"/>
              <a:ext cx="348615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A8B2969F-E1E1-164A-8A44-F0BB35857C2B}"/>
                </a:ext>
              </a:extLst>
            </p:cNvPr>
            <p:cNvCxnSpPr>
              <a:endCxn id="8" idx="2"/>
            </p:cNvCxnSpPr>
            <p:nvPr/>
          </p:nvCxnSpPr>
          <p:spPr>
            <a:xfrm flipV="1">
              <a:off x="5343525" y="1704973"/>
              <a:ext cx="0" cy="1924052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14F2C768-D2E8-134B-80A4-E5A006AFEA0A}"/>
                </a:ext>
              </a:extLst>
            </p:cNvPr>
            <p:cNvCxnSpPr/>
            <p:nvPr/>
          </p:nvCxnSpPr>
          <p:spPr>
            <a:xfrm>
              <a:off x="1828800" y="3629025"/>
              <a:ext cx="7096125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82804C51-B91E-AC46-86AE-6DADFA255A63}"/>
                </a:ext>
              </a:extLst>
            </p:cNvPr>
            <p:cNvCxnSpPr/>
            <p:nvPr/>
          </p:nvCxnSpPr>
          <p:spPr>
            <a:xfrm>
              <a:off x="4400550" y="2362197"/>
              <a:ext cx="942975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Rett linje 21">
              <a:extLst>
                <a:ext uri="{FF2B5EF4-FFF2-40B4-BE49-F238E27FC236}">
                  <a16:creationId xmlns:a16="http://schemas.microsoft.com/office/drawing/2014/main" id="{D40D4C56-0DDE-8E43-88E8-B38532AD152B}"/>
                </a:ext>
              </a:extLst>
            </p:cNvPr>
            <p:cNvCxnSpPr/>
            <p:nvPr/>
          </p:nvCxnSpPr>
          <p:spPr>
            <a:xfrm>
              <a:off x="4400550" y="3152769"/>
              <a:ext cx="942975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Rett linje 22">
              <a:extLst>
                <a:ext uri="{FF2B5EF4-FFF2-40B4-BE49-F238E27FC236}">
                  <a16:creationId xmlns:a16="http://schemas.microsoft.com/office/drawing/2014/main" id="{D192B209-E9AF-A841-B682-35EAA102DD15}"/>
                </a:ext>
              </a:extLst>
            </p:cNvPr>
            <p:cNvCxnSpPr/>
            <p:nvPr/>
          </p:nvCxnSpPr>
          <p:spPr>
            <a:xfrm>
              <a:off x="5334000" y="2843210"/>
              <a:ext cx="942975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Rett linje 23">
              <a:extLst>
                <a:ext uri="{FF2B5EF4-FFF2-40B4-BE49-F238E27FC236}">
                  <a16:creationId xmlns:a16="http://schemas.microsoft.com/office/drawing/2014/main" id="{389F2218-1764-3A42-B4E1-4C1A8405014C}"/>
                </a:ext>
              </a:extLst>
            </p:cNvPr>
            <p:cNvCxnSpPr/>
            <p:nvPr/>
          </p:nvCxnSpPr>
          <p:spPr>
            <a:xfrm flipV="1">
              <a:off x="1828800" y="3643310"/>
              <a:ext cx="0" cy="39529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97DE547A-B878-8C4A-9E6B-EC18D43B8389}"/>
                </a:ext>
              </a:extLst>
            </p:cNvPr>
            <p:cNvCxnSpPr/>
            <p:nvPr/>
          </p:nvCxnSpPr>
          <p:spPr>
            <a:xfrm flipV="1">
              <a:off x="3552825" y="3629025"/>
              <a:ext cx="0" cy="39529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E70EF181-CF8E-224F-A62E-56736FBEDBF2}"/>
                </a:ext>
              </a:extLst>
            </p:cNvPr>
            <p:cNvCxnSpPr/>
            <p:nvPr/>
          </p:nvCxnSpPr>
          <p:spPr>
            <a:xfrm flipV="1">
              <a:off x="5343525" y="3629025"/>
              <a:ext cx="0" cy="39529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8C11E72-BABB-084A-9D01-AF4A5FB676AA}"/>
                </a:ext>
              </a:extLst>
            </p:cNvPr>
            <p:cNvCxnSpPr/>
            <p:nvPr/>
          </p:nvCxnSpPr>
          <p:spPr>
            <a:xfrm flipV="1">
              <a:off x="7162800" y="3638550"/>
              <a:ext cx="0" cy="39529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C50549E8-F8B0-FF44-945B-D361A248E050}"/>
                </a:ext>
              </a:extLst>
            </p:cNvPr>
            <p:cNvCxnSpPr/>
            <p:nvPr/>
          </p:nvCxnSpPr>
          <p:spPr>
            <a:xfrm flipV="1">
              <a:off x="8915400" y="3645695"/>
              <a:ext cx="0" cy="39529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69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Flytting av ansvaret for enkeltenheter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Assisterende rådmann Terje Dahlen overtar fra 1. august </a:t>
            </a:r>
            <a:br>
              <a:rPr lang="nb-NO" sz="2800" dirty="0"/>
            </a:br>
            <a:r>
              <a:rPr lang="nb-NO" sz="2800" dirty="0"/>
              <a:t>ansvaret for følgende enheter:</a:t>
            </a:r>
          </a:p>
          <a:p>
            <a:pPr lvl="1"/>
            <a:r>
              <a:rPr lang="nb-NO" sz="2400" dirty="0"/>
              <a:t>Utbygging</a:t>
            </a:r>
          </a:p>
          <a:p>
            <a:pPr lvl="1"/>
            <a:r>
              <a:rPr lang="nb-NO" sz="2400" dirty="0"/>
              <a:t>Miljø og areal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800" dirty="0"/>
              <a:t>Dette er i tillegg til planenheten og ansvaret for plan- og strategiavdelingen. Assisterende rådmann får da ansvaret for alle enheter og ansatte i Fossveien.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800" dirty="0"/>
              <a:t>Endringene har vært drøftet i MBM med de hovedtillitsvalgte 23. </a:t>
            </a:r>
            <a:r>
              <a:rPr lang="nb-NO" sz="2800"/>
              <a:t>mai.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00007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2720" y="6320985"/>
            <a:ext cx="11856720" cy="359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81" y="5061099"/>
            <a:ext cx="1689122" cy="1230617"/>
          </a:xfrm>
          <a:prstGeom prst="rect">
            <a:avLst/>
          </a:prstGeom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1689334" y="1468434"/>
            <a:ext cx="8813335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Avslutning og takk!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 descr="Ringerike_våpen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7423771" y="5889353"/>
            <a:ext cx="1860037" cy="57287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7983716" y="5001646"/>
            <a:ext cx="740144" cy="899423"/>
          </a:xfrm>
          <a:prstGeom prst="rect">
            <a:avLst/>
          </a:prstGeom>
        </p:spPr>
      </p:pic>
      <p:grpSp>
        <p:nvGrpSpPr>
          <p:cNvPr id="14" name="Gruppe 13"/>
          <p:cNvGrpSpPr/>
          <p:nvPr/>
        </p:nvGrpSpPr>
        <p:grpSpPr>
          <a:xfrm flipH="1" flipV="1">
            <a:off x="0" y="-2"/>
            <a:ext cx="12192000" cy="5397911"/>
            <a:chOff x="0" y="2835905"/>
            <a:chExt cx="9144000" cy="4022096"/>
          </a:xfrm>
        </p:grpSpPr>
        <p:sp>
          <p:nvSpPr>
            <p:cNvPr id="15" name="Rettvinklet trekant 14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0" y="4812189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7" name="Rettvinklet trekant 16"/>
            <p:cNvSpPr/>
            <p:nvPr/>
          </p:nvSpPr>
          <p:spPr>
            <a:xfrm>
              <a:off x="0" y="3771595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8" name="Rettvinklet trekant 17"/>
            <p:cNvSpPr/>
            <p:nvPr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19" name="Plassholder for innhold 2"/>
          <p:cNvSpPr txBox="1">
            <a:spLocks/>
          </p:cNvSpPr>
          <p:nvPr/>
        </p:nvSpPr>
        <p:spPr>
          <a:xfrm>
            <a:off x="1438276" y="1620834"/>
            <a:ext cx="921679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301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ngerike_PPTmal_16-9" id="{2B770080-C8E0-4D5D-8611-6131CBFBAFBF}" vid="{D6CD3378-952D-49B2-B92A-08A022766D3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128</TotalTime>
  <Words>117</Words>
  <Application>Microsoft Macintosh PowerPoint</Application>
  <PresentationFormat>Widescreen</PresentationFormat>
  <Paragraphs>34</Paragraphs>
  <Slides>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Calibri</vt:lpstr>
      <vt:lpstr>Arial</vt:lpstr>
      <vt:lpstr>Blank</vt:lpstr>
      <vt:lpstr>Organisasjonsendring – endringer hos rådmannen</vt:lpstr>
      <vt:lpstr>Endringer i rådmannens ledergruppe</vt:lpstr>
      <vt:lpstr>Flytting av ansvaret for enkeltenheter</vt:lpstr>
      <vt:lpstr>PowerPoint-presentasjon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Organisasjonsendring – endringer hos rådmannen</dc:title>
  <dc:creator>Tore Isaksen</dc:creator>
  <cp:lastModifiedBy>Mats Øieren</cp:lastModifiedBy>
  <cp:revision>11</cp:revision>
  <dcterms:created xsi:type="dcterms:W3CDTF">2019-06-07T09:20:50Z</dcterms:created>
  <dcterms:modified xsi:type="dcterms:W3CDTF">2019-06-10T19:04:10Z</dcterms:modified>
</cp:coreProperties>
</file>