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handoutMasterIdLst>
    <p:handoutMasterId r:id="rId7"/>
  </p:handoutMasterIdLst>
  <p:sldIdLst>
    <p:sldId id="304" r:id="rId2"/>
    <p:sldId id="302" r:id="rId3"/>
    <p:sldId id="305" r:id="rId4"/>
    <p:sldId id="299" r:id="rId5"/>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788" autoAdjust="0"/>
  </p:normalViewPr>
  <p:slideViewPr>
    <p:cSldViewPr snapToGrid="0" snapToObjects="1">
      <p:cViewPr varScale="1">
        <p:scale>
          <a:sx n="69" d="100"/>
          <a:sy n="69" d="100"/>
        </p:scale>
        <p:origin x="52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EB090-25BE-0B40-B79B-A6D1DEB9392D}" type="datetimeFigureOut">
              <a:rPr lang="nb-NO" smtClean="0"/>
              <a:t>21.05.2019</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A4CAC-F64E-4478-98AF-F7800E285767}" type="datetimeFigureOut">
              <a:rPr lang="nb-NO" smtClean="0"/>
              <a:t>21.05.2019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101979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smtClean="0"/>
              <a:t>Hva handler presentasjonen om?</a:t>
            </a:r>
            <a:endParaRPr lang="nb-NO" dirty="0"/>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Hvem holder presentasjonen?</a:t>
            </a:r>
            <a:endParaRPr lang="nb-NO" dirty="0"/>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smtClean="0"/>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Månedsrapport – prognose per 1. tertial 2019</a:t>
            </a:r>
            <a:endParaRPr lang="nb-NO" dirty="0"/>
          </a:p>
        </p:txBody>
      </p:sp>
      <p:sp>
        <p:nvSpPr>
          <p:cNvPr id="3" name="Undertittel 2"/>
          <p:cNvSpPr>
            <a:spLocks noGrp="1"/>
          </p:cNvSpPr>
          <p:nvPr>
            <p:ph type="subTitle" idx="1"/>
          </p:nvPr>
        </p:nvSpPr>
        <p:spPr/>
        <p:txBody>
          <a:bodyPr/>
          <a:lstStyle/>
          <a:p>
            <a:r>
              <a:rPr lang="nb-NO" smtClean="0"/>
              <a:t>Gyrid Løvli</a:t>
            </a:r>
            <a:endParaRPr lang="nb-NO" dirty="0"/>
          </a:p>
        </p:txBody>
      </p:sp>
    </p:spTree>
    <p:extLst>
      <p:ext uri="{BB962C8B-B14F-4D97-AF65-F5344CB8AC3E}">
        <p14:creationId xmlns:p14="http://schemas.microsoft.com/office/powerpoint/2010/main" val="3648552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Prognose per 30.04 for 2019</a:t>
            </a:r>
            <a:endParaRPr lang="nb-NO" dirty="0"/>
          </a:p>
        </p:txBody>
      </p:sp>
      <p:sp>
        <p:nvSpPr>
          <p:cNvPr id="5" name="Plassholder for innhold 4"/>
          <p:cNvSpPr>
            <a:spLocks noGrp="1"/>
          </p:cNvSpPr>
          <p:nvPr>
            <p:ph idx="1"/>
          </p:nvPr>
        </p:nvSpPr>
        <p:spPr>
          <a:xfrm>
            <a:off x="232756" y="845032"/>
            <a:ext cx="11681363" cy="6018415"/>
          </a:xfrm>
        </p:spPr>
        <p:txBody>
          <a:bodyPr>
            <a:normAutofit/>
          </a:bodyPr>
          <a:lstStyle/>
          <a:p>
            <a:endParaRPr lang="nb-NO" dirty="0" smtClean="0"/>
          </a:p>
          <a:p>
            <a:endParaRPr lang="nb-NO" dirty="0"/>
          </a:p>
          <a:p>
            <a:endParaRPr lang="nb-NO" dirty="0" smtClean="0"/>
          </a:p>
          <a:p>
            <a:endParaRPr lang="nb-NO" dirty="0"/>
          </a:p>
          <a:p>
            <a:endParaRPr lang="nb-NO" dirty="0" smtClean="0"/>
          </a:p>
          <a:p>
            <a:endParaRPr lang="nb-NO" dirty="0" smtClean="0"/>
          </a:p>
          <a:p>
            <a:r>
              <a:rPr lang="nb-NO" dirty="0" smtClean="0"/>
              <a:t>Avsetning til disposisjonsfond er budsjettert med 35,4 mill. kroner – dersom regnskap blir som prognosen, vil vi kunne sette av 18,5 mill. kroner til disposisjonsfond</a:t>
            </a:r>
            <a:endParaRPr lang="nb-NO" dirty="0"/>
          </a:p>
          <a:p>
            <a:endParaRPr lang="nb-NO" dirty="0"/>
          </a:p>
        </p:txBody>
      </p:sp>
      <p:pic>
        <p:nvPicPr>
          <p:cNvPr id="3" name="Bilde 2"/>
          <p:cNvPicPr>
            <a:picLocks noChangeAspect="1"/>
          </p:cNvPicPr>
          <p:nvPr/>
        </p:nvPicPr>
        <p:blipFill>
          <a:blip r:embed="rId2"/>
          <a:stretch>
            <a:fillRect/>
          </a:stretch>
        </p:blipFill>
        <p:spPr>
          <a:xfrm>
            <a:off x="519628" y="978036"/>
            <a:ext cx="8037780" cy="3178328"/>
          </a:xfrm>
          <a:prstGeom prst="rect">
            <a:avLst/>
          </a:prstGeom>
        </p:spPr>
      </p:pic>
    </p:spTree>
    <p:extLst>
      <p:ext uri="{BB962C8B-B14F-4D97-AF65-F5344CB8AC3E}">
        <p14:creationId xmlns:p14="http://schemas.microsoft.com/office/powerpoint/2010/main" val="425062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Prognosen avviker fra budsjettet på følgende punkter</a:t>
            </a:r>
            <a:endParaRPr lang="nb-NO" dirty="0"/>
          </a:p>
        </p:txBody>
      </p:sp>
      <p:sp>
        <p:nvSpPr>
          <p:cNvPr id="3" name="Plassholder for innhold 2"/>
          <p:cNvSpPr>
            <a:spLocks noGrp="1"/>
          </p:cNvSpPr>
          <p:nvPr>
            <p:ph idx="1"/>
          </p:nvPr>
        </p:nvSpPr>
        <p:spPr/>
        <p:txBody>
          <a:bodyPr>
            <a:normAutofit fontScale="70000" lnSpcReduction="20000"/>
          </a:bodyPr>
          <a:lstStyle/>
          <a:p>
            <a:pPr lvl="0"/>
            <a:r>
              <a:rPr lang="nb-NO" sz="2000" dirty="0">
                <a:solidFill>
                  <a:prstClr val="black"/>
                </a:solidFill>
              </a:rPr>
              <a:t>Spesielle tiltak barn og unge:</a:t>
            </a:r>
          </a:p>
          <a:p>
            <a:pPr lvl="1"/>
            <a:r>
              <a:rPr lang="nb-NO" sz="1800" dirty="0">
                <a:solidFill>
                  <a:prstClr val="black"/>
                </a:solidFill>
              </a:rPr>
              <a:t>Økte </a:t>
            </a:r>
            <a:r>
              <a:rPr lang="nb-NO" sz="1800" dirty="0" smtClean="0">
                <a:solidFill>
                  <a:prstClr val="black"/>
                </a:solidFill>
              </a:rPr>
              <a:t>vedtak i form av spesialpedagogiske tiltak til barn i barnehager –</a:t>
            </a:r>
          </a:p>
          <a:p>
            <a:pPr lvl="1"/>
            <a:r>
              <a:rPr lang="nb-NO" sz="1800" dirty="0" smtClean="0">
                <a:solidFill>
                  <a:prstClr val="black"/>
                </a:solidFill>
              </a:rPr>
              <a:t>Økte </a:t>
            </a:r>
            <a:r>
              <a:rPr lang="nb-NO" sz="1800" dirty="0">
                <a:solidFill>
                  <a:prstClr val="black"/>
                </a:solidFill>
              </a:rPr>
              <a:t>vedtakstimer </a:t>
            </a:r>
            <a:r>
              <a:rPr lang="nb-NO" sz="1800" dirty="0" smtClean="0">
                <a:solidFill>
                  <a:prstClr val="black"/>
                </a:solidFill>
              </a:rPr>
              <a:t>innenfor avlastning</a:t>
            </a:r>
          </a:p>
          <a:p>
            <a:pPr lvl="0"/>
            <a:r>
              <a:rPr lang="nb-NO" sz="2000" dirty="0" smtClean="0">
                <a:solidFill>
                  <a:prstClr val="black"/>
                </a:solidFill>
              </a:rPr>
              <a:t>Helse </a:t>
            </a:r>
            <a:r>
              <a:rPr lang="nb-NO" sz="2000" dirty="0">
                <a:solidFill>
                  <a:prstClr val="black"/>
                </a:solidFill>
              </a:rPr>
              <a:t>og omsorg:</a:t>
            </a:r>
          </a:p>
          <a:p>
            <a:pPr lvl="1"/>
            <a:r>
              <a:rPr lang="nb-NO" sz="1800" dirty="0">
                <a:solidFill>
                  <a:prstClr val="black"/>
                </a:solidFill>
              </a:rPr>
              <a:t>Merforbruk i </a:t>
            </a:r>
            <a:r>
              <a:rPr lang="nb-NO" sz="1800" dirty="0" smtClean="0">
                <a:solidFill>
                  <a:prstClr val="black"/>
                </a:solidFill>
              </a:rPr>
              <a:t>hjemmetjenesten – vedtak og sykefravær</a:t>
            </a:r>
          </a:p>
          <a:p>
            <a:pPr lvl="1"/>
            <a:r>
              <a:rPr lang="nb-NO" sz="1800" dirty="0" smtClean="0">
                <a:solidFill>
                  <a:prstClr val="black"/>
                </a:solidFill>
              </a:rPr>
              <a:t>Økte vedtak BPA</a:t>
            </a:r>
          </a:p>
          <a:p>
            <a:pPr lvl="1"/>
            <a:r>
              <a:rPr lang="nb-NO" sz="1800" dirty="0" smtClean="0">
                <a:solidFill>
                  <a:prstClr val="black"/>
                </a:solidFill>
              </a:rPr>
              <a:t>Merforbruk i Integrerte tjenester – overtid og sykefravær</a:t>
            </a:r>
          </a:p>
          <a:p>
            <a:pPr lvl="1"/>
            <a:r>
              <a:rPr lang="nb-NO" sz="1800" dirty="0" smtClean="0">
                <a:solidFill>
                  <a:prstClr val="black"/>
                </a:solidFill>
              </a:rPr>
              <a:t>Øking økonomisk sosialhjelp unge under 30 år</a:t>
            </a:r>
          </a:p>
          <a:p>
            <a:r>
              <a:rPr lang="nb-NO" sz="2400" dirty="0" smtClean="0">
                <a:solidFill>
                  <a:prstClr val="black"/>
                </a:solidFill>
              </a:rPr>
              <a:t>Samfunn:</a:t>
            </a:r>
          </a:p>
          <a:p>
            <a:pPr lvl="1"/>
            <a:r>
              <a:rPr lang="nb-NO" sz="2000" dirty="0" smtClean="0">
                <a:solidFill>
                  <a:prstClr val="black"/>
                </a:solidFill>
              </a:rPr>
              <a:t>Selvkost 2,49 mill. kroner</a:t>
            </a:r>
          </a:p>
          <a:p>
            <a:r>
              <a:rPr lang="nb-NO" sz="2400" dirty="0" smtClean="0">
                <a:solidFill>
                  <a:prstClr val="black"/>
                </a:solidFill>
              </a:rPr>
              <a:t>Avsetninger:</a:t>
            </a:r>
          </a:p>
          <a:p>
            <a:pPr lvl="1"/>
            <a:r>
              <a:rPr lang="nb-NO" sz="2000" dirty="0" smtClean="0">
                <a:solidFill>
                  <a:prstClr val="black"/>
                </a:solidFill>
              </a:rPr>
              <a:t>I forbindelse med at UDI sa opp avtalen med Ringerike kommune for drift av helsetjenestene på Hvalsmoen mottak, ble det oppdaget at UDI ikke hadde utbetalt et avtalt tilskudd etter at avtalen ble inngått, utbetalingen har funnet sted i april 2019</a:t>
            </a:r>
          </a:p>
          <a:p>
            <a:pPr lvl="1"/>
            <a:r>
              <a:rPr lang="nb-NO" sz="2000" dirty="0" smtClean="0">
                <a:solidFill>
                  <a:prstClr val="black"/>
                </a:solidFill>
              </a:rPr>
              <a:t>Økte </a:t>
            </a:r>
            <a:r>
              <a:rPr lang="nb-NO" sz="2000" dirty="0" err="1" smtClean="0">
                <a:solidFill>
                  <a:prstClr val="black"/>
                </a:solidFill>
              </a:rPr>
              <a:t>konsesjonskraftinntekter</a:t>
            </a:r>
            <a:r>
              <a:rPr lang="nb-NO" sz="2000" dirty="0" smtClean="0">
                <a:solidFill>
                  <a:prstClr val="black"/>
                </a:solidFill>
              </a:rPr>
              <a:t> fra Ringerikskraft AS</a:t>
            </a:r>
          </a:p>
          <a:p>
            <a:pPr lvl="1"/>
            <a:r>
              <a:rPr lang="nb-NO" sz="2000" dirty="0">
                <a:solidFill>
                  <a:prstClr val="black"/>
                </a:solidFill>
              </a:rPr>
              <a:t>Ved en feil ble tiltak enslige mindreårige redusert to ganger med 7 mill. kroner i budsjettprosessen</a:t>
            </a:r>
            <a:endParaRPr lang="nb-NO" sz="2000" dirty="0" smtClean="0">
              <a:solidFill>
                <a:prstClr val="black"/>
              </a:solidFill>
            </a:endParaRPr>
          </a:p>
          <a:p>
            <a:r>
              <a:rPr lang="nb-NO" sz="2400" dirty="0" smtClean="0">
                <a:solidFill>
                  <a:prstClr val="black"/>
                </a:solidFill>
              </a:rPr>
              <a:t>Skatt og rammetilskudd:</a:t>
            </a:r>
          </a:p>
          <a:p>
            <a:pPr lvl="1"/>
            <a:r>
              <a:rPr lang="nb-NO" sz="2000" dirty="0" smtClean="0">
                <a:solidFill>
                  <a:prstClr val="black"/>
                </a:solidFill>
              </a:rPr>
              <a:t>Eiendomsskatten </a:t>
            </a:r>
            <a:r>
              <a:rPr lang="nb-NO" sz="2000" dirty="0">
                <a:solidFill>
                  <a:prstClr val="black"/>
                </a:solidFill>
              </a:rPr>
              <a:t>blir 3 mill. kroner lavere enn budsjettert på grunn av bortfall av verk og bruk samt lave skattegrunnlag for </a:t>
            </a:r>
            <a:r>
              <a:rPr lang="nb-NO" sz="2000" dirty="0" smtClean="0">
                <a:solidFill>
                  <a:prstClr val="black"/>
                </a:solidFill>
              </a:rPr>
              <a:t>krafteiendommene</a:t>
            </a:r>
            <a:endParaRPr lang="nb-NO" sz="2400" dirty="0" smtClean="0">
              <a:solidFill>
                <a:prstClr val="black"/>
              </a:solidFill>
            </a:endParaRPr>
          </a:p>
          <a:p>
            <a:r>
              <a:rPr lang="nb-NO" sz="2400" dirty="0" smtClean="0">
                <a:solidFill>
                  <a:prstClr val="black"/>
                </a:solidFill>
              </a:rPr>
              <a:t>Finans:</a:t>
            </a:r>
          </a:p>
          <a:p>
            <a:pPr lvl="1"/>
            <a:r>
              <a:rPr lang="nb-NO" sz="2000" dirty="0" smtClean="0">
                <a:solidFill>
                  <a:prstClr val="black"/>
                </a:solidFill>
              </a:rPr>
              <a:t>Utbytte fra Ringerikskraft AS</a:t>
            </a:r>
          </a:p>
          <a:p>
            <a:pPr lvl="1"/>
            <a:r>
              <a:rPr lang="nb-NO" sz="2000" dirty="0" smtClean="0">
                <a:solidFill>
                  <a:prstClr val="black"/>
                </a:solidFill>
              </a:rPr>
              <a:t>Økte renteinntekter Startlån</a:t>
            </a:r>
          </a:p>
          <a:p>
            <a:pPr marL="0" indent="0">
              <a:buNone/>
            </a:pPr>
            <a:endParaRPr lang="nb-NO" sz="1800" dirty="0">
              <a:solidFill>
                <a:prstClr val="black"/>
              </a:solidFill>
            </a:endParaRPr>
          </a:p>
          <a:p>
            <a:pPr marL="0" indent="0">
              <a:buNone/>
            </a:pPr>
            <a:endParaRPr lang="nb-NO" dirty="0"/>
          </a:p>
        </p:txBody>
      </p:sp>
    </p:spTree>
    <p:extLst>
      <p:ext uri="{BB962C8B-B14F-4D97-AF65-F5344CB8AC3E}">
        <p14:creationId xmlns:p14="http://schemas.microsoft.com/office/powerpoint/2010/main" val="3471369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1" y="5061099"/>
            <a:ext cx="1689122" cy="1230617"/>
          </a:xfrm>
          <a:prstGeom prst="rect">
            <a:avLst/>
          </a:prstGeom>
        </p:spPr>
      </p:pic>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7423771" y="5889353"/>
            <a:ext cx="1860037" cy="572877"/>
          </a:xfrm>
          <a:prstGeom prst="rect">
            <a:avLst/>
          </a:prstGeom>
        </p:spPr>
      </p:pic>
      <p:pic>
        <p:nvPicPr>
          <p:cNvPr id="9" name="Bilde 8"/>
          <p:cNvPicPr>
            <a:picLocks noChangeAspect="1"/>
          </p:cNvPicPr>
          <p:nvPr/>
        </p:nvPicPr>
        <p:blipFill rotWithShape="1">
          <a:blip r:embed="rId5">
            <a:extLst>
              <a:ext uri="{28A0092B-C50C-407E-A947-70E740481C1C}">
                <a14:useLocalDpi xmlns:a14="http://schemas.microsoft.com/office/drawing/2010/main" val="0"/>
              </a:ext>
            </a:extLst>
          </a:blip>
          <a:srcRect t="2393"/>
          <a:stretch/>
        </p:blipFill>
        <p:spPr>
          <a:xfrm>
            <a:off x="798371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PTmal_16-9" id="{2B770080-C8E0-4D5D-8611-6131CBFBAFBF}" vid="{D6CD3378-952D-49B2-B92A-08A022766D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2080</TotalTime>
  <Words>219</Words>
  <Application>Microsoft Office PowerPoint</Application>
  <PresentationFormat>Widescreen</PresentationFormat>
  <Paragraphs>33</Paragraphs>
  <Slides>4</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4</vt:i4>
      </vt:variant>
    </vt:vector>
  </HeadingPairs>
  <TitlesOfParts>
    <vt:vector size="7" baseType="lpstr">
      <vt:lpstr>Calibri</vt:lpstr>
      <vt:lpstr>Arial</vt:lpstr>
      <vt:lpstr>Ringerike_PPTmal_16-9</vt:lpstr>
      <vt:lpstr>Månedsrapport – prognose per 1. tertial 2019</vt:lpstr>
      <vt:lpstr>Prognose per 30.04 for 2019</vt:lpstr>
      <vt:lpstr>Prognosen avviker fra budsjettet på følgende punkter</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Månedsrapport – prognose per februar 2019</dc:title>
  <dc:creator>Gyrid Løvli</dc:creator>
  <cp:lastModifiedBy>Gyrid Helene Christoffersen Løvli</cp:lastModifiedBy>
  <cp:revision>22</cp:revision>
  <dcterms:created xsi:type="dcterms:W3CDTF">2019-03-17T08:10:34Z</dcterms:created>
  <dcterms:modified xsi:type="dcterms:W3CDTF">2019-05-21T11:38:43Z</dcterms:modified>
</cp:coreProperties>
</file>