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autoCompressPictures="0">
  <p:sldMasterIdLst>
    <p:sldMasterId id="2147483648" r:id="rId1"/>
    <p:sldMasterId id="2147483658" r:id="rId2"/>
  </p:sldMasterIdLst>
  <p:notesMasterIdLst>
    <p:notesMasterId r:id="rId33"/>
  </p:notesMasterIdLst>
  <p:handoutMasterIdLst>
    <p:handoutMasterId r:id="rId34"/>
  </p:handoutMasterIdLst>
  <p:sldIdLst>
    <p:sldId id="297" r:id="rId3"/>
    <p:sldId id="340" r:id="rId4"/>
    <p:sldId id="326" r:id="rId5"/>
    <p:sldId id="323" r:id="rId6"/>
    <p:sldId id="324" r:id="rId7"/>
    <p:sldId id="300" r:id="rId8"/>
    <p:sldId id="317" r:id="rId9"/>
    <p:sldId id="327" r:id="rId10"/>
    <p:sldId id="328" r:id="rId11"/>
    <p:sldId id="329" r:id="rId12"/>
    <p:sldId id="330" r:id="rId13"/>
    <p:sldId id="338" r:id="rId14"/>
    <p:sldId id="320" r:id="rId15"/>
    <p:sldId id="331" r:id="rId16"/>
    <p:sldId id="339" r:id="rId17"/>
    <p:sldId id="333" r:id="rId18"/>
    <p:sldId id="316" r:id="rId19"/>
    <p:sldId id="311" r:id="rId20"/>
    <p:sldId id="313" r:id="rId21"/>
    <p:sldId id="337" r:id="rId22"/>
    <p:sldId id="314" r:id="rId23"/>
    <p:sldId id="315" r:id="rId24"/>
    <p:sldId id="301" r:id="rId25"/>
    <p:sldId id="302" r:id="rId26"/>
    <p:sldId id="334" r:id="rId27"/>
    <p:sldId id="335" r:id="rId28"/>
    <p:sldId id="307" r:id="rId29"/>
    <p:sldId id="308" r:id="rId30"/>
    <p:sldId id="322" r:id="rId31"/>
    <p:sldId id="299" r:id="rId32"/>
  </p:sldIdLst>
  <p:sldSz cx="9144000" cy="6858000" type="screen4x3"/>
  <p:notesSz cx="6724650" cy="9774238"/>
  <p:embeddedFontLst>
    <p:embeddedFont>
      <p:font typeface="Calibri" panose="020F0502020204030204" pitchFamily="34" charset="0"/>
      <p:regular r:id="rId35"/>
      <p:bold r:id="rId36"/>
      <p:italic r:id="rId37"/>
      <p:boldItalic r:id="rId38"/>
    </p:embeddedFont>
    <p:embeddedFont>
      <p:font typeface="Pragmatica Light" panose="020B0604020202020204" charset="0"/>
      <p:regular r:id="rId39"/>
      <p:italic r:id="rId40"/>
    </p:embeddedFont>
    <p:embeddedFont>
      <p:font typeface="Pragmatica ExtraLight" panose="020B0604020202020204" charset="0"/>
      <p:regular r:id="rId41"/>
      <p:italic r:id="rId42"/>
    </p:embeddedFont>
  </p:embeddedFontLst>
  <p:defaultTextStyle>
    <a:defPPr>
      <a:defRPr lang="nb-NO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1B6AD"/>
    <a:srgbClr val="D6EEEE"/>
    <a:srgbClr val="9AE2DE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ddels stil 2 – uthevin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176" autoAdjust="0"/>
    <p:restoredTop sz="72400" autoAdjust="0"/>
  </p:normalViewPr>
  <p:slideViewPr>
    <p:cSldViewPr snapToGrid="0" snapToObjects="1">
      <p:cViewPr varScale="1">
        <p:scale>
          <a:sx n="48" d="100"/>
          <a:sy n="48" d="100"/>
        </p:scale>
        <p:origin x="1734" y="5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 varScale="1">
        <p:scale>
          <a:sx n="81" d="100"/>
          <a:sy n="81" d="100"/>
        </p:scale>
        <p:origin x="3384" y="19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font" Target="fonts/font5.fntdata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handoutMaster" Target="handoutMasters/handoutMaster1.xml"/><Relationship Id="rId42" Type="http://schemas.openxmlformats.org/officeDocument/2006/relationships/font" Target="fonts/font8.fntdata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notesMaster" Target="notesMasters/notesMaster1.xml"/><Relationship Id="rId38" Type="http://schemas.openxmlformats.org/officeDocument/2006/relationships/font" Target="fonts/font4.fntdata"/><Relationship Id="rId46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font" Target="fonts/font7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font" Target="fonts/font3.fntdata"/><Relationship Id="rId40" Type="http://schemas.openxmlformats.org/officeDocument/2006/relationships/font" Target="fonts/font6.fntdata"/><Relationship Id="rId45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font" Target="fonts/font2.fntdata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font" Target="fonts/font1.fntdata"/><Relationship Id="rId43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>
            <a:extLst>
              <a:ext uri="{FF2B5EF4-FFF2-40B4-BE49-F238E27FC236}">
                <a16:creationId xmlns:a16="http://schemas.microsoft.com/office/drawing/2014/main" id="{3690BCC1-7175-5346-97CC-45D2877EF2A0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4015" cy="49040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3" name="Plassholder for dato 2">
            <a:extLst>
              <a:ext uri="{FF2B5EF4-FFF2-40B4-BE49-F238E27FC236}">
                <a16:creationId xmlns:a16="http://schemas.microsoft.com/office/drawing/2014/main" id="{293EF48F-A46E-9742-AF8C-6113BBCCC186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09079" y="0"/>
            <a:ext cx="2914015" cy="49040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70EB090-25BE-0B40-B79B-A6D1DEB9392D}" type="datetimeFigureOut">
              <a:rPr lang="nb-NO" smtClean="0"/>
              <a:t>22.10.2019</a:t>
            </a:fld>
            <a:endParaRPr lang="nb-NO"/>
          </a:p>
        </p:txBody>
      </p:sp>
      <p:sp>
        <p:nvSpPr>
          <p:cNvPr id="4" name="Plassholder for bunntekst 3">
            <a:extLst>
              <a:ext uri="{FF2B5EF4-FFF2-40B4-BE49-F238E27FC236}">
                <a16:creationId xmlns:a16="http://schemas.microsoft.com/office/drawing/2014/main" id="{23EB65C7-AABF-F345-9E45-689B3249CC97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283830"/>
            <a:ext cx="2914015" cy="49040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5" name="Plassholder for lysbildenummer 4">
            <a:extLst>
              <a:ext uri="{FF2B5EF4-FFF2-40B4-BE49-F238E27FC236}">
                <a16:creationId xmlns:a16="http://schemas.microsoft.com/office/drawing/2014/main" id="{E34D6E0D-1791-2F4E-91EA-389511740C02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09079" y="9283830"/>
            <a:ext cx="2914015" cy="49040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839E1A5-37C9-2142-A6E0-55B119006751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6443728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4015" cy="48871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3" name="Plassholder for dato 2"/>
          <p:cNvSpPr>
            <a:spLocks noGrp="1"/>
          </p:cNvSpPr>
          <p:nvPr>
            <p:ph type="dt" idx="1"/>
          </p:nvPr>
        </p:nvSpPr>
        <p:spPr>
          <a:xfrm>
            <a:off x="3809079" y="0"/>
            <a:ext cx="2914015" cy="48871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5DA4CAC-F64E-4478-98AF-F7800E285767}" type="datetimeFigureOut">
              <a:rPr lang="nb-NO" smtClean="0"/>
              <a:t>22.10.2019</a:t>
            </a:fld>
            <a:endParaRPr lang="nb-NO"/>
          </a:p>
        </p:txBody>
      </p:sp>
      <p:sp>
        <p:nvSpPr>
          <p:cNvPr id="4" name="Plassholder for lysbilde 3"/>
          <p:cNvSpPr>
            <a:spLocks noGrp="1" noRot="1" noChangeAspect="1"/>
          </p:cNvSpPr>
          <p:nvPr>
            <p:ph type="sldImg" idx="2"/>
          </p:nvPr>
        </p:nvSpPr>
        <p:spPr>
          <a:xfrm>
            <a:off x="919163" y="733425"/>
            <a:ext cx="4886325" cy="36655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b-NO"/>
          </a:p>
        </p:txBody>
      </p:sp>
      <p:sp>
        <p:nvSpPr>
          <p:cNvPr id="5" name="Plassholder for notater 4"/>
          <p:cNvSpPr>
            <a:spLocks noGrp="1"/>
          </p:cNvSpPr>
          <p:nvPr>
            <p:ph type="body" sz="quarter" idx="3"/>
          </p:nvPr>
        </p:nvSpPr>
        <p:spPr>
          <a:xfrm>
            <a:off x="672465" y="4642763"/>
            <a:ext cx="5379720" cy="439840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4"/>
          </p:nvPr>
        </p:nvSpPr>
        <p:spPr>
          <a:xfrm>
            <a:off x="0" y="9283830"/>
            <a:ext cx="2914015" cy="4887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5"/>
          </p:nvPr>
        </p:nvSpPr>
        <p:spPr>
          <a:xfrm>
            <a:off x="3809079" y="9283830"/>
            <a:ext cx="2914015" cy="4887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0D1D6FD-2EA5-4FFF-B07F-6F402568522D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0107453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dirty="0" smtClean="0"/>
              <a:t>Nøkkeltall fra 2. tertial</a:t>
            </a:r>
          </a:p>
          <a:p>
            <a:r>
              <a:rPr lang="nb-NO" dirty="0" smtClean="0"/>
              <a:t>Hva vi har budsjettjustert for i 2019?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nb-NO" dirty="0" err="1" smtClean="0"/>
              <a:t>Bpa</a:t>
            </a:r>
            <a:r>
              <a:rPr lang="nb-NO" dirty="0" smtClean="0"/>
              <a:t> – 1,5 </a:t>
            </a:r>
            <a:r>
              <a:rPr lang="nb-NO" dirty="0" err="1" smtClean="0"/>
              <a:t>mill</a:t>
            </a:r>
            <a:endParaRPr lang="nb-NO" dirty="0" smtClean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nb-NO" dirty="0" err="1" smtClean="0"/>
              <a:t>Integrerete</a:t>
            </a:r>
            <a:r>
              <a:rPr lang="nb-NO" dirty="0" smtClean="0"/>
              <a:t> tjenester 0,6 </a:t>
            </a:r>
            <a:r>
              <a:rPr lang="nb-NO" dirty="0" err="1" smtClean="0"/>
              <a:t>mill</a:t>
            </a:r>
            <a:endParaRPr lang="nb-NO" dirty="0" smtClean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nb-NO" dirty="0" smtClean="0"/>
              <a:t>Teknisk – 4 </a:t>
            </a:r>
            <a:r>
              <a:rPr lang="nb-NO" dirty="0" err="1" smtClean="0"/>
              <a:t>mill</a:t>
            </a:r>
            <a:endParaRPr lang="nb-NO" dirty="0" smtClean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nb-NO" dirty="0" smtClean="0"/>
              <a:t>Hjemmetjenesten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nb-NO" dirty="0" smtClean="0"/>
              <a:t>NAV – 2 </a:t>
            </a:r>
            <a:r>
              <a:rPr lang="nb-NO" dirty="0" err="1" smtClean="0"/>
              <a:t>mill</a:t>
            </a:r>
            <a:endParaRPr lang="nb-NO" dirty="0" smtClean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nb-NO" dirty="0" smtClean="0"/>
              <a:t>Boligtjenesten</a:t>
            </a:r>
            <a:r>
              <a:rPr lang="nb-NO" baseline="0" dirty="0" smtClean="0"/>
              <a:t> – 3 </a:t>
            </a:r>
            <a:r>
              <a:rPr lang="nb-NO" baseline="0" dirty="0" err="1" smtClean="0"/>
              <a:t>mill</a:t>
            </a:r>
            <a:endParaRPr lang="nb-NO" baseline="0" dirty="0" smtClean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nb-NO" baseline="0" dirty="0" smtClean="0"/>
              <a:t>Kjøp av plass 1,9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nb-NO" baseline="0" dirty="0" smtClean="0"/>
              <a:t>Bofellesskap 1,5 </a:t>
            </a:r>
            <a:r>
              <a:rPr lang="nb-NO" baseline="0" dirty="0" err="1" smtClean="0"/>
              <a:t>mill</a:t>
            </a:r>
            <a:endParaRPr lang="nb-NO" baseline="0" dirty="0" smtClean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nb-NO" baseline="0" dirty="0" smtClean="0"/>
              <a:t>Private bh – 1 </a:t>
            </a:r>
            <a:r>
              <a:rPr lang="nb-NO" baseline="0" dirty="0" err="1" smtClean="0"/>
              <a:t>mill</a:t>
            </a:r>
            <a:endParaRPr lang="nb-NO" baseline="0" dirty="0" smtClean="0"/>
          </a:p>
          <a:p>
            <a:pPr marL="171450" indent="-171450">
              <a:buFont typeface="Arial" panose="020B0604020202020204" pitchFamily="34" charset="0"/>
              <a:buChar char="•"/>
            </a:pPr>
            <a:endParaRPr lang="nb-NO" baseline="0" dirty="0" smtClean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nb-NO" baseline="0" dirty="0" smtClean="0"/>
              <a:t>Totale pensjonskostnader</a:t>
            </a:r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D1D6FD-2EA5-4FFF-B07F-6F402568522D}" type="slidenum">
              <a:rPr lang="nb-NO" smtClean="0"/>
              <a:t>1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8862767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dirty="0" smtClean="0"/>
              <a:t>sorteres</a:t>
            </a:r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D1D6FD-2EA5-4FFF-B07F-6F402568522D}" type="slidenum">
              <a:rPr lang="nb-NO" smtClean="0"/>
              <a:t>27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23451131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dirty="0" smtClean="0"/>
              <a:t>sorteres</a:t>
            </a:r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D1D6FD-2EA5-4FFF-B07F-6F402568522D}" type="slidenum">
              <a:rPr lang="nb-NO" smtClean="0"/>
              <a:t>28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5652915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D1D6FD-2EA5-4FFF-B07F-6F402568522D}" type="slidenum">
              <a:rPr lang="nb-NO" smtClean="0"/>
              <a:t>30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01979562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r>
              <a:rPr lang="nb-NO" dirty="0" smtClean="0"/>
              <a:t>tertial:</a:t>
            </a:r>
          </a:p>
          <a:p>
            <a:pPr marL="0" indent="0">
              <a:buNone/>
            </a:pPr>
            <a:r>
              <a:rPr lang="nb-NO" dirty="0" smtClean="0"/>
              <a:t>BPA</a:t>
            </a:r>
            <a:r>
              <a:rPr lang="nb-NO" baseline="0" dirty="0" smtClean="0"/>
              <a:t> og </a:t>
            </a:r>
            <a:r>
              <a:rPr lang="nb-NO" baseline="0" dirty="0" err="1" smtClean="0"/>
              <a:t>frivillingsentralen</a:t>
            </a:r>
            <a:endParaRPr lang="nb-NO" baseline="0" dirty="0" smtClean="0"/>
          </a:p>
          <a:p>
            <a:pPr marL="0" indent="0">
              <a:buNone/>
            </a:pPr>
            <a:r>
              <a:rPr lang="nb-NO" baseline="0" dirty="0" smtClean="0"/>
              <a:t>rammetilskudd</a:t>
            </a:r>
          </a:p>
          <a:p>
            <a:pPr marL="0" indent="0">
              <a:buNone/>
            </a:pPr>
            <a:r>
              <a:rPr lang="nb-NO" baseline="0" dirty="0" smtClean="0"/>
              <a:t>2. tertial:</a:t>
            </a:r>
          </a:p>
          <a:p>
            <a:pPr marL="0" indent="0">
              <a:buNone/>
            </a:pPr>
            <a:endParaRPr lang="nb-NO" dirty="0" smtClean="0"/>
          </a:p>
          <a:p>
            <a:r>
              <a:rPr lang="nb-NO" dirty="0" smtClean="0"/>
              <a:t>Prognosen: </a:t>
            </a:r>
          </a:p>
          <a:p>
            <a:r>
              <a:rPr lang="nb-NO" dirty="0" smtClean="0"/>
              <a:t>Merforbruk utover det vi har foreslått å </a:t>
            </a:r>
            <a:r>
              <a:rPr lang="nb-NO" dirty="0" err="1" smtClean="0"/>
              <a:t>budsjettjustere</a:t>
            </a:r>
            <a:r>
              <a:rPr lang="nb-NO" dirty="0" smtClean="0"/>
              <a:t> i tjenestene 24,2</a:t>
            </a:r>
          </a:p>
          <a:p>
            <a:r>
              <a:rPr lang="nb-NO" dirty="0" smtClean="0"/>
              <a:t>Merinntekter  - 9,7</a:t>
            </a:r>
          </a:p>
          <a:p>
            <a:r>
              <a:rPr lang="nb-NO" dirty="0" smtClean="0"/>
              <a:t>Svekkelse</a:t>
            </a:r>
            <a:r>
              <a:rPr lang="nb-NO" baseline="0" dirty="0" smtClean="0"/>
              <a:t> regnskapsmessig resultat 14,5</a:t>
            </a:r>
          </a:p>
          <a:p>
            <a:r>
              <a:rPr lang="nb-NO" baseline="0" dirty="0" smtClean="0"/>
              <a:t>Budsjettert resultat etter 1. tertial 32,7</a:t>
            </a:r>
          </a:p>
          <a:p>
            <a:r>
              <a:rPr lang="nb-NO" baseline="0" dirty="0" smtClean="0"/>
              <a:t>Prognose regnskapsmessig resultat 18,2</a:t>
            </a:r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D1D6FD-2EA5-4FFF-B07F-6F402568522D}" type="slidenum">
              <a:rPr lang="nb-NO" smtClean="0"/>
              <a:t>2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64904864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dirty="0" smtClean="0"/>
              <a:t>Befolkning per 1.10 - 30545</a:t>
            </a:r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D1D6FD-2EA5-4FFF-B07F-6F402568522D}" type="slidenum">
              <a:rPr lang="nb-NO" smtClean="0"/>
              <a:t>3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50449825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dirty="0" smtClean="0"/>
              <a:t>Markere de viktigste tallene</a:t>
            </a:r>
          </a:p>
          <a:p>
            <a:r>
              <a:rPr lang="nb-NO" dirty="0" smtClean="0"/>
              <a:t>Kommentarer på hva som inntektsveksten skal brukes på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nb-NO" dirty="0" smtClean="0"/>
              <a:t>Lønnsvekst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nb-NO" dirty="0" smtClean="0"/>
              <a:t>Pensjon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nb-NO" dirty="0" smtClean="0"/>
              <a:t>Renter og avdrag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nb-NO" dirty="0" smtClean="0"/>
          </a:p>
          <a:p>
            <a:pPr marL="0" indent="0">
              <a:buFont typeface="Arial" panose="020B0604020202020204" pitchFamily="34" charset="0"/>
              <a:buNone/>
            </a:pPr>
            <a:r>
              <a:rPr lang="nb-NO" dirty="0" smtClean="0"/>
              <a:t>Elever</a:t>
            </a:r>
            <a:r>
              <a:rPr lang="nb-NO" baseline="0" dirty="0" smtClean="0"/>
              <a:t> på Nes – hvor mange på ulike trinn</a:t>
            </a:r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D1D6FD-2EA5-4FFF-B07F-6F402568522D}" type="slidenum">
              <a:rPr lang="nb-NO" smtClean="0"/>
              <a:t>6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41202210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D1D6FD-2EA5-4FFF-B07F-6F402568522D}" type="slidenum">
              <a:rPr lang="nb-NO" smtClean="0"/>
              <a:t>9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94058954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dirty="0" smtClean="0"/>
              <a:t>Legge inn om det er kr eller 1000</a:t>
            </a:r>
          </a:p>
          <a:p>
            <a:r>
              <a:rPr lang="nb-NO" dirty="0" smtClean="0"/>
              <a:t>Ta vekk vennskapsby</a:t>
            </a:r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D1D6FD-2EA5-4FFF-B07F-6F402568522D}" type="slidenum">
              <a:rPr lang="nb-NO" smtClean="0"/>
              <a:t>23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12916600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dirty="0" smtClean="0"/>
              <a:t>Sortere på innsparing – deretter nye</a:t>
            </a:r>
            <a:r>
              <a:rPr lang="nb-NO" baseline="0" dirty="0" smtClean="0"/>
              <a:t> tiltak</a:t>
            </a:r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D1D6FD-2EA5-4FFF-B07F-6F402568522D}" type="slidenum">
              <a:rPr lang="nb-NO" smtClean="0"/>
              <a:t>24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23938265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dirty="0" smtClean="0"/>
              <a:t>Ta ut </a:t>
            </a:r>
            <a:r>
              <a:rPr lang="nb-NO" dirty="0" err="1" smtClean="0"/>
              <a:t>rundskjøring</a:t>
            </a:r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D1D6FD-2EA5-4FFF-B07F-6F402568522D}" type="slidenum">
              <a:rPr lang="nb-NO" smtClean="0"/>
              <a:t>25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16613814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dirty="0" err="1" smtClean="0"/>
              <a:t>soteres</a:t>
            </a:r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D1D6FD-2EA5-4FFF-B07F-6F402568522D}" type="slidenum">
              <a:rPr lang="nb-NO" smtClean="0"/>
              <a:t>26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8250232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jp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685800" y="5079128"/>
            <a:ext cx="7772400" cy="566758"/>
          </a:xfrm>
        </p:spPr>
        <p:txBody>
          <a:bodyPr/>
          <a:lstStyle>
            <a:lvl1pPr algn="ctr">
              <a:defRPr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1371600" y="5788854"/>
            <a:ext cx="6400800" cy="464235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b-NO" smtClean="0"/>
              <a:t>Klikk for å redigere undertittelstil i malen</a:t>
            </a:r>
            <a:endParaRPr lang="nb-NO"/>
          </a:p>
        </p:txBody>
      </p:sp>
      <p:cxnSp>
        <p:nvCxnSpPr>
          <p:cNvPr id="5" name="Rett linje 4"/>
          <p:cNvCxnSpPr/>
          <p:nvPr userDrawn="1"/>
        </p:nvCxnSpPr>
        <p:spPr>
          <a:xfrm>
            <a:off x="1208503" y="5701075"/>
            <a:ext cx="6861841" cy="0"/>
          </a:xfrm>
          <a:prstGeom prst="line">
            <a:avLst/>
          </a:prstGeom>
          <a:ln w="6350">
            <a:solidFill>
              <a:schemeClr val="bg1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Rektangel 5">
            <a:extLst>
              <a:ext uri="{FF2B5EF4-FFF2-40B4-BE49-F238E27FC236}">
                <a16:creationId xmlns:a16="http://schemas.microsoft.com/office/drawing/2014/main" id="{2CB8E68C-DFD0-5F43-85FA-7D88A907847D}"/>
              </a:ext>
            </a:extLst>
          </p:cNvPr>
          <p:cNvSpPr/>
          <p:nvPr userDrawn="1"/>
        </p:nvSpPr>
        <p:spPr>
          <a:xfrm>
            <a:off x="122899" y="68281"/>
            <a:ext cx="8944289" cy="665742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pic>
        <p:nvPicPr>
          <p:cNvPr id="7" name="Bilde 6">
            <a:extLst>
              <a:ext uri="{FF2B5EF4-FFF2-40B4-BE49-F238E27FC236}">
                <a16:creationId xmlns:a16="http://schemas.microsoft.com/office/drawing/2014/main" id="{42BCB1DF-475C-AF48-A72E-0BF92E5D622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407" t="-1" b="37207"/>
          <a:stretch/>
        </p:blipFill>
        <p:spPr>
          <a:xfrm flipH="1" flipV="1">
            <a:off x="0" y="2133250"/>
            <a:ext cx="9144000" cy="4724750"/>
          </a:xfrm>
          <a:prstGeom prst="rect">
            <a:avLst/>
          </a:prstGeom>
        </p:spPr>
      </p:pic>
      <p:sp>
        <p:nvSpPr>
          <p:cNvPr id="8" name="TekstSylinder 7">
            <a:extLst>
              <a:ext uri="{FF2B5EF4-FFF2-40B4-BE49-F238E27FC236}">
                <a16:creationId xmlns:a16="http://schemas.microsoft.com/office/drawing/2014/main" id="{58BE3084-B3BB-A842-A8B9-71C9A49FEFDD}"/>
              </a:ext>
            </a:extLst>
          </p:cNvPr>
          <p:cNvSpPr txBox="1"/>
          <p:nvPr userDrawn="1"/>
        </p:nvSpPr>
        <p:spPr>
          <a:xfrm>
            <a:off x="1497661" y="4882111"/>
            <a:ext cx="6148678" cy="10618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b-NO" sz="2800" dirty="0">
                <a:solidFill>
                  <a:schemeClr val="bg1"/>
                </a:solidFill>
                <a:latin typeface="Pragmatica ExtraLight" panose="020B0303040502020204" pitchFamily="34" charset="0"/>
              </a:rPr>
              <a:t>Oppstartsmøte for reguleringsplan</a:t>
            </a:r>
          </a:p>
          <a:p>
            <a:pPr algn="ctr"/>
            <a:endParaRPr lang="nb-NO" sz="1500" dirty="0">
              <a:latin typeface="Pragmatica Light" panose="020B0403040502020204" pitchFamily="34" charset="0"/>
            </a:endParaRPr>
          </a:p>
          <a:p>
            <a:pPr algn="ctr"/>
            <a:r>
              <a:rPr lang="nb-NO" sz="2000" dirty="0">
                <a:solidFill>
                  <a:srgbClr val="D6EEEE"/>
                </a:solidFill>
                <a:latin typeface="Pragmatica ExtraLight" panose="020B0303040502020204" pitchFamily="34" charset="0"/>
              </a:rPr>
              <a:t>Tittel</a:t>
            </a:r>
          </a:p>
        </p:txBody>
      </p:sp>
      <p:cxnSp>
        <p:nvCxnSpPr>
          <p:cNvPr id="9" name="Rett linje 8">
            <a:extLst>
              <a:ext uri="{FF2B5EF4-FFF2-40B4-BE49-F238E27FC236}">
                <a16:creationId xmlns:a16="http://schemas.microsoft.com/office/drawing/2014/main" id="{2FEE5B09-3932-E245-9BA0-49032068ACD4}"/>
              </a:ext>
            </a:extLst>
          </p:cNvPr>
          <p:cNvCxnSpPr/>
          <p:nvPr userDrawn="1"/>
        </p:nvCxnSpPr>
        <p:spPr>
          <a:xfrm>
            <a:off x="1208503" y="5428361"/>
            <a:ext cx="6861841" cy="0"/>
          </a:xfrm>
          <a:prstGeom prst="line">
            <a:avLst/>
          </a:prstGeom>
          <a:ln w="635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0" name="Bilde 9" descr="Ringerike_våpen.jpg">
            <a:extLst>
              <a:ext uri="{FF2B5EF4-FFF2-40B4-BE49-F238E27FC236}">
                <a16:creationId xmlns:a16="http://schemas.microsoft.com/office/drawing/2014/main" id="{0564C69D-A017-324C-B3FC-60D34833DA8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3319"/>
          <a:stretch/>
        </p:blipFill>
        <p:spPr>
          <a:xfrm>
            <a:off x="2842792" y="2519916"/>
            <a:ext cx="3457400" cy="1064852"/>
          </a:xfrm>
          <a:prstGeom prst="rect">
            <a:avLst/>
          </a:prstGeom>
        </p:spPr>
      </p:pic>
      <p:pic>
        <p:nvPicPr>
          <p:cNvPr id="11" name="Bilde 10">
            <a:extLst>
              <a:ext uri="{FF2B5EF4-FFF2-40B4-BE49-F238E27FC236}">
                <a16:creationId xmlns:a16="http://schemas.microsoft.com/office/drawing/2014/main" id="{7BDE89CA-CFF8-9F40-B2A4-40EEE6EF642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93"/>
          <a:stretch/>
        </p:blipFill>
        <p:spPr>
          <a:xfrm>
            <a:off x="3762320" y="597665"/>
            <a:ext cx="1618343" cy="19666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53245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uppe 11"/>
          <p:cNvGrpSpPr/>
          <p:nvPr userDrawn="1"/>
        </p:nvGrpSpPr>
        <p:grpSpPr>
          <a:xfrm>
            <a:off x="0" y="2835907"/>
            <a:ext cx="9144000" cy="4022095"/>
            <a:chOff x="0" y="2835905"/>
            <a:chExt cx="9144000" cy="4022095"/>
          </a:xfrm>
        </p:grpSpPr>
        <p:sp>
          <p:nvSpPr>
            <p:cNvPr id="13" name="Rettvinklet trekant 12"/>
            <p:cNvSpPr/>
            <p:nvPr/>
          </p:nvSpPr>
          <p:spPr>
            <a:xfrm flipH="1">
              <a:off x="1023958" y="2835905"/>
              <a:ext cx="8120039" cy="1946786"/>
            </a:xfrm>
            <a:prstGeom prst="rtTriangle">
              <a:avLst/>
            </a:prstGeom>
            <a:solidFill>
              <a:srgbClr val="01B6AD">
                <a:alpha val="57000"/>
              </a:srgb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 sz="1350"/>
            </a:p>
          </p:txBody>
        </p:sp>
        <p:sp>
          <p:nvSpPr>
            <p:cNvPr id="14" name="Rektangel 13"/>
            <p:cNvSpPr/>
            <p:nvPr userDrawn="1"/>
          </p:nvSpPr>
          <p:spPr>
            <a:xfrm>
              <a:off x="0" y="4812188"/>
              <a:ext cx="9144000" cy="2045812"/>
            </a:xfrm>
            <a:prstGeom prst="rect">
              <a:avLst/>
            </a:prstGeom>
            <a:solidFill>
              <a:srgbClr val="01B6AD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 sz="1350"/>
            </a:p>
          </p:txBody>
        </p:sp>
        <p:sp>
          <p:nvSpPr>
            <p:cNvPr id="15" name="Rettvinklet trekant 14"/>
            <p:cNvSpPr/>
            <p:nvPr/>
          </p:nvSpPr>
          <p:spPr>
            <a:xfrm>
              <a:off x="0" y="3778879"/>
              <a:ext cx="9101862" cy="1032387"/>
            </a:xfrm>
            <a:prstGeom prst="rtTriangle">
              <a:avLst/>
            </a:prstGeom>
            <a:solidFill>
              <a:srgbClr val="9AE2DE">
                <a:alpha val="50000"/>
              </a:srgb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 sz="1350"/>
            </a:p>
          </p:txBody>
        </p:sp>
        <p:sp>
          <p:nvSpPr>
            <p:cNvPr id="16" name="Rettvinklet trekant 15"/>
            <p:cNvSpPr/>
            <p:nvPr userDrawn="1"/>
          </p:nvSpPr>
          <p:spPr>
            <a:xfrm flipH="1">
              <a:off x="0" y="3889360"/>
              <a:ext cx="9144000" cy="922828"/>
            </a:xfrm>
            <a:prstGeom prst="rtTriangle">
              <a:avLst/>
            </a:prstGeom>
            <a:solidFill>
              <a:srgbClr val="01B6AD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 sz="1350"/>
            </a:p>
          </p:txBody>
        </p:sp>
      </p:grpSp>
      <p:sp>
        <p:nvSpPr>
          <p:cNvPr id="2" name="Tittel 1"/>
          <p:cNvSpPr>
            <a:spLocks noGrp="1"/>
          </p:cNvSpPr>
          <p:nvPr>
            <p:ph type="ctrTitle" hasCustomPrompt="1"/>
          </p:nvPr>
        </p:nvSpPr>
        <p:spPr>
          <a:xfrm>
            <a:off x="685800" y="5079128"/>
            <a:ext cx="7772400" cy="566758"/>
          </a:xfrm>
        </p:spPr>
        <p:txBody>
          <a:bodyPr>
            <a:normAutofit/>
          </a:bodyPr>
          <a:lstStyle>
            <a:lvl1pPr algn="ctr">
              <a:defRPr sz="2100" b="0">
                <a:solidFill>
                  <a:schemeClr val="bg1"/>
                </a:solidFill>
              </a:defRPr>
            </a:lvl1pPr>
          </a:lstStyle>
          <a:p>
            <a:r>
              <a:rPr lang="nb-NO" dirty="0" smtClean="0"/>
              <a:t>Hva handler presentasjonen om?</a:t>
            </a:r>
            <a:endParaRPr lang="nb-NO" dirty="0"/>
          </a:p>
        </p:txBody>
      </p:sp>
      <p:sp>
        <p:nvSpPr>
          <p:cNvPr id="3" name="Undertittel 2"/>
          <p:cNvSpPr>
            <a:spLocks noGrp="1"/>
          </p:cNvSpPr>
          <p:nvPr>
            <p:ph type="subTitle" idx="1" hasCustomPrompt="1"/>
          </p:nvPr>
        </p:nvSpPr>
        <p:spPr>
          <a:xfrm>
            <a:off x="1371600" y="5788856"/>
            <a:ext cx="6400800" cy="464235"/>
          </a:xfrm>
        </p:spPr>
        <p:txBody>
          <a:bodyPr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b-NO" dirty="0" smtClean="0"/>
              <a:t>Hvem holder presentasjonen?</a:t>
            </a:r>
            <a:endParaRPr lang="nb-NO" dirty="0"/>
          </a:p>
        </p:txBody>
      </p:sp>
      <p:cxnSp>
        <p:nvCxnSpPr>
          <p:cNvPr id="5" name="Rett linje 4"/>
          <p:cNvCxnSpPr/>
          <p:nvPr userDrawn="1"/>
        </p:nvCxnSpPr>
        <p:spPr>
          <a:xfrm>
            <a:off x="1208504" y="5701075"/>
            <a:ext cx="6861841" cy="0"/>
          </a:xfrm>
          <a:prstGeom prst="line">
            <a:avLst/>
          </a:prstGeom>
          <a:ln w="635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7" name="Bilde 16" descr="Ringerike_våpen.jpg">
            <a:extLst>
              <a:ext uri="{FF2B5EF4-FFF2-40B4-BE49-F238E27FC236}">
                <a16:creationId xmlns:a16="http://schemas.microsoft.com/office/drawing/2014/main" id="{0564C69D-A017-324C-B3FC-60D34833DA8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3319"/>
          <a:stretch/>
        </p:blipFill>
        <p:spPr>
          <a:xfrm>
            <a:off x="3324082" y="2519916"/>
            <a:ext cx="2593050" cy="1064852"/>
          </a:xfrm>
          <a:prstGeom prst="rect">
            <a:avLst/>
          </a:prstGeom>
        </p:spPr>
      </p:pic>
      <p:pic>
        <p:nvPicPr>
          <p:cNvPr id="18" name="Bilde 17">
            <a:extLst>
              <a:ext uri="{FF2B5EF4-FFF2-40B4-BE49-F238E27FC236}">
                <a16:creationId xmlns:a16="http://schemas.microsoft.com/office/drawing/2014/main" id="{7BDE89CA-CFF8-9F40-B2A4-40EEE6EF642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93"/>
          <a:stretch/>
        </p:blipFill>
        <p:spPr>
          <a:xfrm>
            <a:off x="4013728" y="597666"/>
            <a:ext cx="1213757" cy="19666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69109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>
            <a:lvl1pPr>
              <a:defRPr sz="2175" b="1">
                <a:solidFill>
                  <a:srgbClr val="01B6AD"/>
                </a:solidFill>
              </a:defRPr>
            </a:lvl1pPr>
          </a:lstStyle>
          <a:p>
            <a:r>
              <a:rPr lang="nb-NO" smtClean="0"/>
              <a:t>Klikk for å redigere tittelstil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257175" indent="-257175">
              <a:buClr>
                <a:srgbClr val="01B6AD"/>
              </a:buClr>
              <a:buSzPct val="125000"/>
              <a:buFont typeface="Arial" panose="020B0604020202020204" pitchFamily="34" charset="0"/>
              <a:buChar char="•"/>
              <a:defRPr sz="2400"/>
            </a:lvl1pPr>
            <a:lvl2pPr marL="557213" indent="-214313">
              <a:buClr>
                <a:srgbClr val="01B6AD"/>
              </a:buClr>
              <a:buSzPct val="125000"/>
              <a:buFont typeface="Arial" panose="020B0604020202020204" pitchFamily="34" charset="0"/>
              <a:buChar char="•"/>
              <a:defRPr sz="2100"/>
            </a:lvl2pPr>
            <a:lvl3pPr marL="857250" indent="-171450">
              <a:buClr>
                <a:srgbClr val="01B6AD"/>
              </a:buClr>
              <a:buSzPct val="125000"/>
              <a:buFont typeface="Arial" panose="020B0604020202020204" pitchFamily="34" charset="0"/>
              <a:buChar char="•"/>
              <a:defRPr/>
            </a:lvl3pPr>
            <a:lvl4pPr marL="1200150" indent="-171450">
              <a:buClr>
                <a:srgbClr val="01B6AD"/>
              </a:buClr>
              <a:buSzPct val="125000"/>
              <a:buFont typeface="Arial" panose="020B0604020202020204" pitchFamily="34" charset="0"/>
              <a:buChar char="•"/>
              <a:defRPr sz="1650"/>
            </a:lvl4pPr>
            <a:lvl5pPr marL="1543050" indent="-171450">
              <a:buClr>
                <a:srgbClr val="01B6AD"/>
              </a:buClr>
              <a:buSzPct val="125000"/>
              <a:buFont typeface="Arial" panose="020B0604020202020204" pitchFamily="34" charset="0"/>
              <a:buChar char="•"/>
              <a:defRPr sz="1500"/>
            </a:lvl5pPr>
          </a:lstStyle>
          <a:p>
            <a:pPr lvl="0"/>
            <a:r>
              <a:rPr lang="nb-NO" smtClean="0"/>
              <a:t>Rediger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 dirty="0"/>
          </a:p>
        </p:txBody>
      </p:sp>
      <p:cxnSp>
        <p:nvCxnSpPr>
          <p:cNvPr id="5" name="Rett linje 4"/>
          <p:cNvCxnSpPr/>
          <p:nvPr userDrawn="1"/>
        </p:nvCxnSpPr>
        <p:spPr>
          <a:xfrm>
            <a:off x="231855" y="798841"/>
            <a:ext cx="8126033" cy="0"/>
          </a:xfrm>
          <a:prstGeom prst="line">
            <a:avLst/>
          </a:prstGeom>
          <a:ln w="6350" cmpd="sng">
            <a:solidFill>
              <a:schemeClr val="bg1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7" name="Bilde 6">
            <a:extLst>
              <a:ext uri="{FF2B5EF4-FFF2-40B4-BE49-F238E27FC236}">
                <a16:creationId xmlns:a16="http://schemas.microsoft.com/office/drawing/2014/main" id="{7BDE89CA-CFF8-9F40-B2A4-40EEE6EF642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93"/>
          <a:stretch/>
        </p:blipFill>
        <p:spPr>
          <a:xfrm>
            <a:off x="8357888" y="202945"/>
            <a:ext cx="620439" cy="1005276"/>
          </a:xfrm>
          <a:prstGeom prst="rect">
            <a:avLst/>
          </a:prstGeom>
        </p:spPr>
      </p:pic>
      <p:pic>
        <p:nvPicPr>
          <p:cNvPr id="12" name="Bilde 11" descr="ringerike_stripe.jp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891" y="6291689"/>
            <a:ext cx="6527802" cy="356173"/>
          </a:xfrm>
          <a:prstGeom prst="rect">
            <a:avLst/>
          </a:prstGeom>
        </p:spPr>
      </p:pic>
      <p:cxnSp>
        <p:nvCxnSpPr>
          <p:cNvPr id="9" name="Rett linje 8"/>
          <p:cNvCxnSpPr/>
          <p:nvPr userDrawn="1"/>
        </p:nvCxnSpPr>
        <p:spPr>
          <a:xfrm flipH="1" flipV="1">
            <a:off x="2893219" y="6584910"/>
            <a:ext cx="6042371" cy="1"/>
          </a:xfrm>
          <a:prstGeom prst="line">
            <a:avLst/>
          </a:prstGeom>
          <a:ln w="9525">
            <a:solidFill>
              <a:srgbClr val="00A498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5032093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ndeling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</p:spPr>
        <p:txBody>
          <a:bodyPr anchor="t"/>
          <a:lstStyle>
            <a:lvl1pPr algn="l">
              <a:defRPr sz="3000" b="1" cap="all">
                <a:solidFill>
                  <a:srgbClr val="01B6AD"/>
                </a:solidFill>
              </a:defRPr>
            </a:lvl1pPr>
          </a:lstStyle>
          <a:p>
            <a:r>
              <a:rPr lang="nb-NO" smtClean="0"/>
              <a:t>Klikk for å redigere tittelstil</a:t>
            </a:r>
            <a:endParaRPr lang="nb-NO" dirty="0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 smtClean="0"/>
              <a:t>Rediger tekststiler i malen</a:t>
            </a:r>
          </a:p>
        </p:txBody>
      </p:sp>
      <p:cxnSp>
        <p:nvCxnSpPr>
          <p:cNvPr id="5" name="Rett linje 4"/>
          <p:cNvCxnSpPr/>
          <p:nvPr userDrawn="1"/>
        </p:nvCxnSpPr>
        <p:spPr>
          <a:xfrm>
            <a:off x="231855" y="798841"/>
            <a:ext cx="8126033" cy="0"/>
          </a:xfrm>
          <a:prstGeom prst="line">
            <a:avLst/>
          </a:prstGeom>
          <a:ln w="6350" cmpd="sng">
            <a:solidFill>
              <a:schemeClr val="bg1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7" name="Bilde 6">
            <a:extLst>
              <a:ext uri="{FF2B5EF4-FFF2-40B4-BE49-F238E27FC236}">
                <a16:creationId xmlns:a16="http://schemas.microsoft.com/office/drawing/2014/main" id="{7BDE89CA-CFF8-9F40-B2A4-40EEE6EF642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93"/>
          <a:stretch/>
        </p:blipFill>
        <p:spPr>
          <a:xfrm>
            <a:off x="8357888" y="202945"/>
            <a:ext cx="620439" cy="1005276"/>
          </a:xfrm>
          <a:prstGeom prst="rect">
            <a:avLst/>
          </a:prstGeom>
        </p:spPr>
      </p:pic>
      <p:pic>
        <p:nvPicPr>
          <p:cNvPr id="8" name="Bilde 7" descr="ringerike_stripe.jp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891" y="6291689"/>
            <a:ext cx="6527802" cy="356173"/>
          </a:xfrm>
          <a:prstGeom prst="rect">
            <a:avLst/>
          </a:prstGeom>
        </p:spPr>
      </p:pic>
      <p:cxnSp>
        <p:nvCxnSpPr>
          <p:cNvPr id="9" name="Rett linje 8"/>
          <p:cNvCxnSpPr/>
          <p:nvPr userDrawn="1"/>
        </p:nvCxnSpPr>
        <p:spPr>
          <a:xfrm flipH="1" flipV="1">
            <a:off x="2893219" y="6584910"/>
            <a:ext cx="6042371" cy="1"/>
          </a:xfrm>
          <a:prstGeom prst="line">
            <a:avLst/>
          </a:prstGeom>
          <a:ln w="9525">
            <a:solidFill>
              <a:srgbClr val="00A498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6760579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>
            <a:lvl1pPr>
              <a:defRPr sz="2175" b="1">
                <a:solidFill>
                  <a:srgbClr val="01B6AD"/>
                </a:solidFill>
              </a:defRPr>
            </a:lvl1pPr>
          </a:lstStyle>
          <a:p>
            <a:r>
              <a:rPr lang="nb-NO" smtClean="0"/>
              <a:t>Klikk for å redigere tittelstil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>
          <a:xfrm>
            <a:off x="457200" y="1252026"/>
            <a:ext cx="4038600" cy="4874138"/>
          </a:xfrm>
        </p:spPr>
        <p:txBody>
          <a:bodyPr/>
          <a:lstStyle>
            <a:lvl1pPr marL="257175" indent="-257175">
              <a:buClr>
                <a:srgbClr val="01B6AD"/>
              </a:buClr>
              <a:buSzPct val="125000"/>
              <a:buFont typeface="Arial" panose="020B0604020202020204" pitchFamily="34" charset="0"/>
              <a:buChar char="•"/>
              <a:defRPr sz="2100"/>
            </a:lvl1pPr>
            <a:lvl2pPr marL="557213" indent="-214313">
              <a:buClr>
                <a:srgbClr val="01B6AD"/>
              </a:buClr>
              <a:buSzPct val="125000"/>
              <a:buFont typeface="Arial" panose="020B0604020202020204" pitchFamily="34" charset="0"/>
              <a:buChar char="•"/>
              <a:defRPr sz="1800"/>
            </a:lvl2pPr>
            <a:lvl3pPr marL="857250" indent="-171450">
              <a:buClr>
                <a:srgbClr val="01B6AD"/>
              </a:buClr>
              <a:buSzPct val="125000"/>
              <a:buFont typeface="Arial" panose="020B0604020202020204" pitchFamily="34" charset="0"/>
              <a:buChar char="•"/>
              <a:defRPr sz="1500"/>
            </a:lvl3pPr>
            <a:lvl4pPr marL="1200150" indent="-171450">
              <a:buClr>
                <a:srgbClr val="01B6AD"/>
              </a:buClr>
              <a:buSzPct val="125000"/>
              <a:buFont typeface="Arial" panose="020B0604020202020204" pitchFamily="34" charset="0"/>
              <a:buChar char="•"/>
              <a:defRPr sz="1350"/>
            </a:lvl4pPr>
            <a:lvl5pPr marL="1543050" indent="-171450">
              <a:buClr>
                <a:srgbClr val="01B6AD"/>
              </a:buClr>
              <a:buSzPct val="125000"/>
              <a:buFont typeface="Arial" panose="020B0604020202020204" pitchFamily="34" charset="0"/>
              <a:buChar char="•"/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nb-NO" smtClean="0"/>
              <a:t>Rediger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 dirty="0"/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4648200" y="1252026"/>
            <a:ext cx="4038600" cy="4874138"/>
          </a:xfrm>
        </p:spPr>
        <p:txBody>
          <a:bodyPr/>
          <a:lstStyle>
            <a:lvl1pPr marL="257175" indent="-257175">
              <a:buClr>
                <a:srgbClr val="01B6AD"/>
              </a:buClr>
              <a:buSzPct val="125000"/>
              <a:buFont typeface="Arial" panose="020B0604020202020204" pitchFamily="34" charset="0"/>
              <a:buChar char="•"/>
              <a:defRPr sz="2100"/>
            </a:lvl1pPr>
            <a:lvl2pPr marL="557213" indent="-214313">
              <a:buClr>
                <a:srgbClr val="01B6AD"/>
              </a:buClr>
              <a:buSzPct val="125000"/>
              <a:buFont typeface="Arial" panose="020B0604020202020204" pitchFamily="34" charset="0"/>
              <a:buChar char="•"/>
              <a:defRPr sz="1800"/>
            </a:lvl2pPr>
            <a:lvl3pPr marL="857250" indent="-171450">
              <a:buClr>
                <a:srgbClr val="01B6AD"/>
              </a:buClr>
              <a:buSzPct val="125000"/>
              <a:buFont typeface="Arial" panose="020B0604020202020204" pitchFamily="34" charset="0"/>
              <a:buChar char="•"/>
              <a:defRPr sz="1500"/>
            </a:lvl3pPr>
            <a:lvl4pPr marL="1200150" indent="-171450">
              <a:buClr>
                <a:srgbClr val="01B6AD"/>
              </a:buClr>
              <a:buSzPct val="125000"/>
              <a:buFont typeface="Arial" panose="020B0604020202020204" pitchFamily="34" charset="0"/>
              <a:buChar char="•"/>
              <a:defRPr sz="1350"/>
            </a:lvl4pPr>
            <a:lvl5pPr marL="1543050" indent="-171450">
              <a:buClr>
                <a:srgbClr val="01B6AD"/>
              </a:buClr>
              <a:buSzPct val="125000"/>
              <a:buFont typeface="Arial" panose="020B0604020202020204" pitchFamily="34" charset="0"/>
              <a:buChar char="•"/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nb-NO" smtClean="0"/>
              <a:t>Rediger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cxnSp>
        <p:nvCxnSpPr>
          <p:cNvPr id="6" name="Rett linje 5"/>
          <p:cNvCxnSpPr/>
          <p:nvPr userDrawn="1"/>
        </p:nvCxnSpPr>
        <p:spPr>
          <a:xfrm>
            <a:off x="231855" y="798841"/>
            <a:ext cx="8126033" cy="0"/>
          </a:xfrm>
          <a:prstGeom prst="line">
            <a:avLst/>
          </a:prstGeom>
          <a:ln w="6350" cmpd="sng">
            <a:solidFill>
              <a:schemeClr val="bg1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8" name="Bilde 7">
            <a:extLst>
              <a:ext uri="{FF2B5EF4-FFF2-40B4-BE49-F238E27FC236}">
                <a16:creationId xmlns:a16="http://schemas.microsoft.com/office/drawing/2014/main" id="{7BDE89CA-CFF8-9F40-B2A4-40EEE6EF642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93"/>
          <a:stretch/>
        </p:blipFill>
        <p:spPr>
          <a:xfrm>
            <a:off x="8357888" y="202945"/>
            <a:ext cx="620439" cy="1005276"/>
          </a:xfrm>
          <a:prstGeom prst="rect">
            <a:avLst/>
          </a:prstGeom>
        </p:spPr>
      </p:pic>
      <p:pic>
        <p:nvPicPr>
          <p:cNvPr id="9" name="Bilde 8" descr="ringerike_stripe.jp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891" y="6291689"/>
            <a:ext cx="6527802" cy="356173"/>
          </a:xfrm>
          <a:prstGeom prst="rect">
            <a:avLst/>
          </a:prstGeom>
        </p:spPr>
      </p:pic>
      <p:cxnSp>
        <p:nvCxnSpPr>
          <p:cNvPr id="10" name="Rett linje 9"/>
          <p:cNvCxnSpPr/>
          <p:nvPr userDrawn="1"/>
        </p:nvCxnSpPr>
        <p:spPr>
          <a:xfrm flipH="1" flipV="1">
            <a:off x="2893219" y="6584910"/>
            <a:ext cx="6042371" cy="1"/>
          </a:xfrm>
          <a:prstGeom prst="line">
            <a:avLst/>
          </a:prstGeom>
          <a:ln w="9525">
            <a:solidFill>
              <a:srgbClr val="00A498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074125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>
            <a:lvl1pPr>
              <a:defRPr sz="2175">
                <a:solidFill>
                  <a:srgbClr val="01B6AD"/>
                </a:solidFill>
              </a:defRPr>
            </a:lvl1pPr>
          </a:lstStyle>
          <a:p>
            <a:r>
              <a:rPr lang="nb-NO" smtClean="0"/>
              <a:t>Klikk for å redigere tittelstil</a:t>
            </a:r>
            <a:endParaRPr lang="nb-NO" dirty="0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457200" y="1230923"/>
            <a:ext cx="4040188" cy="731520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nb-NO" smtClean="0"/>
              <a:t>Rediger tekststiler i malen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457200" y="2018716"/>
            <a:ext cx="4040188" cy="4107449"/>
          </a:xfrm>
        </p:spPr>
        <p:txBody>
          <a:bodyPr/>
          <a:lstStyle>
            <a:lvl1pPr marL="257175" indent="-257175">
              <a:buClr>
                <a:srgbClr val="01B6AD"/>
              </a:buClr>
              <a:buSzPct val="125000"/>
              <a:buFont typeface="Arial" panose="020B0604020202020204" pitchFamily="34" charset="0"/>
              <a:buChar char="•"/>
              <a:defRPr sz="1800"/>
            </a:lvl1pPr>
            <a:lvl2pPr marL="557213" indent="-214313">
              <a:buClr>
                <a:srgbClr val="01B6AD"/>
              </a:buClr>
              <a:buSzPct val="125000"/>
              <a:buFont typeface="Arial" panose="020B0604020202020204" pitchFamily="34" charset="0"/>
              <a:buChar char="•"/>
              <a:defRPr sz="1500"/>
            </a:lvl2pPr>
            <a:lvl3pPr marL="857250" indent="-171450">
              <a:buClr>
                <a:srgbClr val="01B6AD"/>
              </a:buClr>
              <a:buSzPct val="125000"/>
              <a:buFont typeface="Arial" panose="020B0604020202020204" pitchFamily="34" charset="0"/>
              <a:buChar char="•"/>
              <a:defRPr sz="1350"/>
            </a:lvl3pPr>
            <a:lvl4pPr marL="1200150" indent="-171450">
              <a:buClr>
                <a:srgbClr val="01B6AD"/>
              </a:buClr>
              <a:buSzPct val="125000"/>
              <a:buFont typeface="Arial" panose="020B0604020202020204" pitchFamily="34" charset="0"/>
              <a:buChar char="•"/>
              <a:defRPr sz="1200"/>
            </a:lvl4pPr>
            <a:lvl5pPr marL="1543050" indent="-171450">
              <a:buClr>
                <a:srgbClr val="01B6AD"/>
              </a:buClr>
              <a:buSzPct val="125000"/>
              <a:buFont typeface="Arial" panose="020B0604020202020204" pitchFamily="34" charset="0"/>
              <a:buChar char="•"/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nb-NO" smtClean="0"/>
              <a:t>Rediger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 dirty="0"/>
          </a:p>
        </p:txBody>
      </p:sp>
      <p:sp>
        <p:nvSpPr>
          <p:cNvPr id="5" name="Plassholder for tekst 4"/>
          <p:cNvSpPr>
            <a:spLocks noGrp="1"/>
          </p:cNvSpPr>
          <p:nvPr>
            <p:ph type="body" sz="quarter" idx="3"/>
          </p:nvPr>
        </p:nvSpPr>
        <p:spPr>
          <a:xfrm>
            <a:off x="4645026" y="1230923"/>
            <a:ext cx="4041775" cy="731520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nb-NO" smtClean="0"/>
              <a:t>Rediger tekststiler i malen</a:t>
            </a:r>
          </a:p>
        </p:txBody>
      </p:sp>
      <p:sp>
        <p:nvSpPr>
          <p:cNvPr id="6" name="Plassholder for innhold 5"/>
          <p:cNvSpPr>
            <a:spLocks noGrp="1"/>
          </p:cNvSpPr>
          <p:nvPr>
            <p:ph sz="quarter" idx="4"/>
          </p:nvPr>
        </p:nvSpPr>
        <p:spPr>
          <a:xfrm>
            <a:off x="4645026" y="2018716"/>
            <a:ext cx="4041775" cy="4107449"/>
          </a:xfrm>
        </p:spPr>
        <p:txBody>
          <a:bodyPr/>
          <a:lstStyle>
            <a:lvl1pPr marL="257175" indent="-257175">
              <a:buClr>
                <a:srgbClr val="01B6AD"/>
              </a:buClr>
              <a:buSzPct val="125000"/>
              <a:buFont typeface="Arial" panose="020B0604020202020204" pitchFamily="34" charset="0"/>
              <a:buChar char="•"/>
              <a:defRPr sz="1800"/>
            </a:lvl1pPr>
            <a:lvl2pPr marL="557213" indent="-214313">
              <a:buClr>
                <a:srgbClr val="01B6AD"/>
              </a:buClr>
              <a:buSzPct val="125000"/>
              <a:buFont typeface="Arial" panose="020B0604020202020204" pitchFamily="34" charset="0"/>
              <a:buChar char="•"/>
              <a:defRPr sz="1500"/>
            </a:lvl2pPr>
            <a:lvl3pPr marL="857250" indent="-171450">
              <a:buClr>
                <a:srgbClr val="01B6AD"/>
              </a:buClr>
              <a:buSzPct val="125000"/>
              <a:buFont typeface="Arial" panose="020B0604020202020204" pitchFamily="34" charset="0"/>
              <a:buChar char="•"/>
              <a:defRPr sz="1350"/>
            </a:lvl3pPr>
            <a:lvl4pPr marL="1200150" indent="-171450">
              <a:buClr>
                <a:srgbClr val="01B6AD"/>
              </a:buClr>
              <a:buSzPct val="125000"/>
              <a:buFont typeface="Arial" panose="020B0604020202020204" pitchFamily="34" charset="0"/>
              <a:buChar char="•"/>
              <a:defRPr sz="1200"/>
            </a:lvl4pPr>
            <a:lvl5pPr marL="1543050" indent="-171450">
              <a:buClr>
                <a:srgbClr val="01B6AD"/>
              </a:buClr>
              <a:buSzPct val="125000"/>
              <a:buFont typeface="Arial" panose="020B0604020202020204" pitchFamily="34" charset="0"/>
              <a:buChar char="•"/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nb-NO" smtClean="0"/>
              <a:t>Rediger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cxnSp>
        <p:nvCxnSpPr>
          <p:cNvPr id="8" name="Rett linje 7"/>
          <p:cNvCxnSpPr/>
          <p:nvPr userDrawn="1"/>
        </p:nvCxnSpPr>
        <p:spPr>
          <a:xfrm>
            <a:off x="231855" y="798841"/>
            <a:ext cx="8126033" cy="0"/>
          </a:xfrm>
          <a:prstGeom prst="line">
            <a:avLst/>
          </a:prstGeom>
          <a:ln w="6350" cmpd="sng">
            <a:solidFill>
              <a:schemeClr val="bg1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0" name="Bilde 9">
            <a:extLst>
              <a:ext uri="{FF2B5EF4-FFF2-40B4-BE49-F238E27FC236}">
                <a16:creationId xmlns:a16="http://schemas.microsoft.com/office/drawing/2014/main" id="{7BDE89CA-CFF8-9F40-B2A4-40EEE6EF642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93"/>
          <a:stretch/>
        </p:blipFill>
        <p:spPr>
          <a:xfrm>
            <a:off x="8357888" y="202945"/>
            <a:ext cx="620439" cy="1005276"/>
          </a:xfrm>
          <a:prstGeom prst="rect">
            <a:avLst/>
          </a:prstGeom>
        </p:spPr>
      </p:pic>
      <p:pic>
        <p:nvPicPr>
          <p:cNvPr id="11" name="Bilde 10" descr="ringerike_stripe.jp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891" y="6291689"/>
            <a:ext cx="6527802" cy="356173"/>
          </a:xfrm>
          <a:prstGeom prst="rect">
            <a:avLst/>
          </a:prstGeom>
        </p:spPr>
      </p:pic>
      <p:cxnSp>
        <p:nvCxnSpPr>
          <p:cNvPr id="12" name="Rett linje 11"/>
          <p:cNvCxnSpPr/>
          <p:nvPr userDrawn="1"/>
        </p:nvCxnSpPr>
        <p:spPr>
          <a:xfrm flipH="1" flipV="1">
            <a:off x="2893219" y="6584910"/>
            <a:ext cx="6042371" cy="1"/>
          </a:xfrm>
          <a:prstGeom prst="line">
            <a:avLst/>
          </a:prstGeom>
          <a:ln w="9525">
            <a:solidFill>
              <a:srgbClr val="00A498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3962246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>
            <a:lvl1pPr>
              <a:defRPr sz="2175">
                <a:solidFill>
                  <a:srgbClr val="01B6AD"/>
                </a:solidFill>
              </a:defRPr>
            </a:lvl1pPr>
          </a:lstStyle>
          <a:p>
            <a:r>
              <a:rPr lang="nb-NO" smtClean="0"/>
              <a:t>Klikk for å redigere tittelstil</a:t>
            </a:r>
            <a:endParaRPr lang="nb-NO" dirty="0"/>
          </a:p>
        </p:txBody>
      </p:sp>
      <p:cxnSp>
        <p:nvCxnSpPr>
          <p:cNvPr id="4" name="Rett linje 3"/>
          <p:cNvCxnSpPr/>
          <p:nvPr userDrawn="1"/>
        </p:nvCxnSpPr>
        <p:spPr>
          <a:xfrm>
            <a:off x="231855" y="798841"/>
            <a:ext cx="8126033" cy="0"/>
          </a:xfrm>
          <a:prstGeom prst="line">
            <a:avLst/>
          </a:prstGeom>
          <a:ln w="6350" cmpd="sng">
            <a:solidFill>
              <a:schemeClr val="bg1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6" name="Bilde 5">
            <a:extLst>
              <a:ext uri="{FF2B5EF4-FFF2-40B4-BE49-F238E27FC236}">
                <a16:creationId xmlns:a16="http://schemas.microsoft.com/office/drawing/2014/main" id="{7BDE89CA-CFF8-9F40-B2A4-40EEE6EF642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93"/>
          <a:stretch/>
        </p:blipFill>
        <p:spPr>
          <a:xfrm>
            <a:off x="8357888" y="202945"/>
            <a:ext cx="620439" cy="1005276"/>
          </a:xfrm>
          <a:prstGeom prst="rect">
            <a:avLst/>
          </a:prstGeom>
        </p:spPr>
      </p:pic>
      <p:pic>
        <p:nvPicPr>
          <p:cNvPr id="7" name="Bilde 6" descr="ringerike_stripe.jp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891" y="6291689"/>
            <a:ext cx="6527802" cy="356173"/>
          </a:xfrm>
          <a:prstGeom prst="rect">
            <a:avLst/>
          </a:prstGeom>
        </p:spPr>
      </p:pic>
      <p:cxnSp>
        <p:nvCxnSpPr>
          <p:cNvPr id="8" name="Rett linje 7"/>
          <p:cNvCxnSpPr/>
          <p:nvPr userDrawn="1"/>
        </p:nvCxnSpPr>
        <p:spPr>
          <a:xfrm flipH="1" flipV="1">
            <a:off x="2893219" y="6584910"/>
            <a:ext cx="6042371" cy="1"/>
          </a:xfrm>
          <a:prstGeom prst="line">
            <a:avLst/>
          </a:prstGeom>
          <a:ln w="9525">
            <a:solidFill>
              <a:srgbClr val="00A498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0423255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Rett linje 2"/>
          <p:cNvCxnSpPr/>
          <p:nvPr userDrawn="1"/>
        </p:nvCxnSpPr>
        <p:spPr>
          <a:xfrm>
            <a:off x="231855" y="798841"/>
            <a:ext cx="8126033" cy="0"/>
          </a:xfrm>
          <a:prstGeom prst="line">
            <a:avLst/>
          </a:prstGeom>
          <a:ln w="6350" cmpd="sng">
            <a:solidFill>
              <a:schemeClr val="bg1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5" name="Bilde 4">
            <a:extLst>
              <a:ext uri="{FF2B5EF4-FFF2-40B4-BE49-F238E27FC236}">
                <a16:creationId xmlns:a16="http://schemas.microsoft.com/office/drawing/2014/main" id="{7BDE89CA-CFF8-9F40-B2A4-40EEE6EF642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93"/>
          <a:stretch/>
        </p:blipFill>
        <p:spPr>
          <a:xfrm>
            <a:off x="8357888" y="202945"/>
            <a:ext cx="620439" cy="1005276"/>
          </a:xfrm>
          <a:prstGeom prst="rect">
            <a:avLst/>
          </a:prstGeom>
        </p:spPr>
      </p:pic>
      <p:pic>
        <p:nvPicPr>
          <p:cNvPr id="6" name="Bilde 5" descr="ringerike_stripe.jp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891" y="6291689"/>
            <a:ext cx="6527802" cy="356173"/>
          </a:xfrm>
          <a:prstGeom prst="rect">
            <a:avLst/>
          </a:prstGeom>
        </p:spPr>
      </p:pic>
      <p:cxnSp>
        <p:nvCxnSpPr>
          <p:cNvPr id="7" name="Rett linje 6"/>
          <p:cNvCxnSpPr/>
          <p:nvPr userDrawn="1"/>
        </p:nvCxnSpPr>
        <p:spPr>
          <a:xfrm flipH="1" flipV="1">
            <a:off x="2893219" y="6584910"/>
            <a:ext cx="6042371" cy="1"/>
          </a:xfrm>
          <a:prstGeom prst="line">
            <a:avLst/>
          </a:prstGeom>
          <a:ln w="9525">
            <a:solidFill>
              <a:srgbClr val="00A498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140319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57201" y="1160586"/>
            <a:ext cx="3008313" cy="717453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3575050" y="1160585"/>
            <a:ext cx="5111750" cy="4965578"/>
          </a:xfrm>
        </p:spPr>
        <p:txBody>
          <a:bodyPr>
            <a:normAutofit/>
          </a:bodyPr>
          <a:lstStyle>
            <a:lvl1pPr marL="257175" indent="-257175">
              <a:buClr>
                <a:srgbClr val="01B6AD"/>
              </a:buClr>
              <a:buSzPct val="125000"/>
              <a:buFont typeface="Arial" panose="020B0604020202020204" pitchFamily="34" charset="0"/>
              <a:buChar char="•"/>
              <a:defRPr sz="1800"/>
            </a:lvl1pPr>
            <a:lvl2pPr marL="557213" indent="-214313">
              <a:buClr>
                <a:srgbClr val="01B6AD"/>
              </a:buClr>
              <a:buSzPct val="125000"/>
              <a:buFont typeface="Arial" panose="020B0604020202020204" pitchFamily="34" charset="0"/>
              <a:buChar char="•"/>
              <a:defRPr sz="1500"/>
            </a:lvl2pPr>
            <a:lvl3pPr marL="857250" indent="-171450">
              <a:buClr>
                <a:srgbClr val="01B6AD"/>
              </a:buClr>
              <a:buSzPct val="125000"/>
              <a:buFont typeface="Arial" panose="020B0604020202020204" pitchFamily="34" charset="0"/>
              <a:buChar char="•"/>
              <a:defRPr sz="1350"/>
            </a:lvl3pPr>
            <a:lvl4pPr marL="1200150" indent="-171450">
              <a:buClr>
                <a:srgbClr val="01B6AD"/>
              </a:buClr>
              <a:buSzPct val="125000"/>
              <a:buFont typeface="Arial" panose="020B0604020202020204" pitchFamily="34" charset="0"/>
              <a:buChar char="•"/>
              <a:defRPr sz="1200"/>
            </a:lvl4pPr>
            <a:lvl5pPr marL="1543050" indent="-171450">
              <a:buClr>
                <a:srgbClr val="01B6AD"/>
              </a:buClr>
              <a:buSzPct val="125000"/>
              <a:buFont typeface="Arial" panose="020B0604020202020204" pitchFamily="34" charset="0"/>
              <a:buChar char="•"/>
              <a:defRPr sz="12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nb-NO" smtClean="0"/>
              <a:t>Rediger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 dirty="0"/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457201" y="1976511"/>
            <a:ext cx="3008313" cy="4149652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nb-NO" smtClean="0"/>
              <a:t>Rediger tekststiler i malen</a:t>
            </a:r>
          </a:p>
        </p:txBody>
      </p:sp>
      <p:cxnSp>
        <p:nvCxnSpPr>
          <p:cNvPr id="6" name="Rett linje 5"/>
          <p:cNvCxnSpPr/>
          <p:nvPr userDrawn="1"/>
        </p:nvCxnSpPr>
        <p:spPr>
          <a:xfrm>
            <a:off x="231855" y="798841"/>
            <a:ext cx="8126033" cy="0"/>
          </a:xfrm>
          <a:prstGeom prst="line">
            <a:avLst/>
          </a:prstGeom>
          <a:ln w="6350" cmpd="sng">
            <a:solidFill>
              <a:schemeClr val="bg1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8" name="Bilde 7">
            <a:extLst>
              <a:ext uri="{FF2B5EF4-FFF2-40B4-BE49-F238E27FC236}">
                <a16:creationId xmlns:a16="http://schemas.microsoft.com/office/drawing/2014/main" id="{7BDE89CA-CFF8-9F40-B2A4-40EEE6EF642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93"/>
          <a:stretch/>
        </p:blipFill>
        <p:spPr>
          <a:xfrm>
            <a:off x="8357888" y="202945"/>
            <a:ext cx="620439" cy="1005276"/>
          </a:xfrm>
          <a:prstGeom prst="rect">
            <a:avLst/>
          </a:prstGeom>
        </p:spPr>
      </p:pic>
      <p:pic>
        <p:nvPicPr>
          <p:cNvPr id="9" name="Bilde 8" descr="ringerike_stripe.jp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891" y="6291689"/>
            <a:ext cx="6527802" cy="356173"/>
          </a:xfrm>
          <a:prstGeom prst="rect">
            <a:avLst/>
          </a:prstGeom>
        </p:spPr>
      </p:pic>
      <p:cxnSp>
        <p:nvCxnSpPr>
          <p:cNvPr id="10" name="Rett linje 9"/>
          <p:cNvCxnSpPr/>
          <p:nvPr userDrawn="1"/>
        </p:nvCxnSpPr>
        <p:spPr>
          <a:xfrm flipH="1" flipV="1">
            <a:off x="2893219" y="6584910"/>
            <a:ext cx="6042371" cy="1"/>
          </a:xfrm>
          <a:prstGeom prst="line">
            <a:avLst/>
          </a:prstGeom>
          <a:ln w="9525">
            <a:solidFill>
              <a:srgbClr val="00A498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4820536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1500" b="1">
                <a:solidFill>
                  <a:srgbClr val="01B6AD"/>
                </a:solidFill>
              </a:defRPr>
            </a:lvl1pPr>
          </a:lstStyle>
          <a:p>
            <a:r>
              <a:rPr lang="nb-NO" smtClean="0"/>
              <a:t>Klikk for å redigere tittelstil</a:t>
            </a:r>
            <a:endParaRPr lang="nb-NO" dirty="0"/>
          </a:p>
        </p:txBody>
      </p:sp>
      <p:sp>
        <p:nvSpPr>
          <p:cNvPr id="3" name="Plassholder for bilde 2"/>
          <p:cNvSpPr>
            <a:spLocks noGrp="1"/>
          </p:cNvSpPr>
          <p:nvPr>
            <p:ph type="pic" idx="1"/>
          </p:nvPr>
        </p:nvSpPr>
        <p:spPr>
          <a:xfrm>
            <a:off x="1792288" y="942535"/>
            <a:ext cx="5486400" cy="378504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nb-NO" smtClean="0"/>
              <a:t>Klikk ikonet for å legge til et bilde</a:t>
            </a:r>
            <a:endParaRPr lang="nb-NO"/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nb-NO" smtClean="0"/>
              <a:t>Rediger tekststiler i malen</a:t>
            </a:r>
          </a:p>
        </p:txBody>
      </p:sp>
      <p:cxnSp>
        <p:nvCxnSpPr>
          <p:cNvPr id="6" name="Rett linje 5"/>
          <p:cNvCxnSpPr/>
          <p:nvPr userDrawn="1"/>
        </p:nvCxnSpPr>
        <p:spPr>
          <a:xfrm>
            <a:off x="231855" y="798841"/>
            <a:ext cx="8126033" cy="0"/>
          </a:xfrm>
          <a:prstGeom prst="line">
            <a:avLst/>
          </a:prstGeom>
          <a:ln w="6350" cmpd="sng">
            <a:solidFill>
              <a:schemeClr val="bg1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8" name="Bilde 7">
            <a:extLst>
              <a:ext uri="{FF2B5EF4-FFF2-40B4-BE49-F238E27FC236}">
                <a16:creationId xmlns:a16="http://schemas.microsoft.com/office/drawing/2014/main" id="{7BDE89CA-CFF8-9F40-B2A4-40EEE6EF642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93"/>
          <a:stretch/>
        </p:blipFill>
        <p:spPr>
          <a:xfrm>
            <a:off x="8357888" y="202945"/>
            <a:ext cx="620439" cy="1005276"/>
          </a:xfrm>
          <a:prstGeom prst="rect">
            <a:avLst/>
          </a:prstGeom>
        </p:spPr>
      </p:pic>
      <p:pic>
        <p:nvPicPr>
          <p:cNvPr id="9" name="Bilde 8" descr="ringerike_stripe.jp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891" y="6291689"/>
            <a:ext cx="6527802" cy="356173"/>
          </a:xfrm>
          <a:prstGeom prst="rect">
            <a:avLst/>
          </a:prstGeom>
        </p:spPr>
      </p:pic>
      <p:cxnSp>
        <p:nvCxnSpPr>
          <p:cNvPr id="10" name="Rett linje 9"/>
          <p:cNvCxnSpPr/>
          <p:nvPr userDrawn="1"/>
        </p:nvCxnSpPr>
        <p:spPr>
          <a:xfrm flipH="1" flipV="1">
            <a:off x="2893219" y="6584910"/>
            <a:ext cx="6042371" cy="1"/>
          </a:xfrm>
          <a:prstGeom prst="line">
            <a:avLst/>
          </a:prstGeom>
          <a:ln w="9525">
            <a:solidFill>
              <a:srgbClr val="00A498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4404841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>
                <a:solidFill>
                  <a:srgbClr val="01B6AD"/>
                </a:solidFill>
              </a:defRPr>
            </a:lvl1pPr>
          </a:lstStyle>
          <a:p>
            <a:r>
              <a:rPr lang="nb-NO" smtClean="0"/>
              <a:t>Klikk for å redigere tittelstil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342900" indent="-342900">
              <a:buClr>
                <a:srgbClr val="01B6AD"/>
              </a:buClr>
              <a:buSzPct val="125000"/>
              <a:buFont typeface="Arial" panose="020B0604020202020204" pitchFamily="34" charset="0"/>
              <a:buChar char="•"/>
              <a:defRPr sz="3200"/>
            </a:lvl1pPr>
            <a:lvl2pPr marL="742950" indent="-285750">
              <a:buClr>
                <a:srgbClr val="01B6AD"/>
              </a:buClr>
              <a:buSzPct val="125000"/>
              <a:buFont typeface="Arial" panose="020B0604020202020204" pitchFamily="34" charset="0"/>
              <a:buChar char="•"/>
              <a:defRPr sz="2800"/>
            </a:lvl2pPr>
            <a:lvl3pPr marL="1143000" indent="-228600">
              <a:buClr>
                <a:srgbClr val="01B6AD"/>
              </a:buClr>
              <a:buSzPct val="125000"/>
              <a:buFont typeface="Arial" panose="020B0604020202020204" pitchFamily="34" charset="0"/>
              <a:buChar char="•"/>
              <a:defRPr/>
            </a:lvl3pPr>
            <a:lvl4pPr marL="1600200" indent="-228600">
              <a:buClr>
                <a:srgbClr val="01B6AD"/>
              </a:buClr>
              <a:buSzPct val="125000"/>
              <a:buFont typeface="Arial" panose="020B0604020202020204" pitchFamily="34" charset="0"/>
              <a:buChar char="•"/>
              <a:defRPr sz="2200"/>
            </a:lvl4pPr>
            <a:lvl5pPr marL="2057400" indent="-228600">
              <a:buClr>
                <a:srgbClr val="01B6AD"/>
              </a:buClr>
              <a:buSzPct val="125000"/>
              <a:buFont typeface="Arial" panose="020B0604020202020204" pitchFamily="34" charset="0"/>
              <a:buChar char="•"/>
              <a:defRPr sz="2000"/>
            </a:lvl5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 dirty="0"/>
          </a:p>
        </p:txBody>
      </p:sp>
      <p:cxnSp>
        <p:nvCxnSpPr>
          <p:cNvPr id="5" name="Rett linje 4"/>
          <p:cNvCxnSpPr/>
          <p:nvPr userDrawn="1"/>
        </p:nvCxnSpPr>
        <p:spPr>
          <a:xfrm>
            <a:off x="231854" y="798841"/>
            <a:ext cx="8126033" cy="0"/>
          </a:xfrm>
          <a:prstGeom prst="line">
            <a:avLst/>
          </a:prstGeom>
          <a:ln w="6350" cmpd="sng">
            <a:solidFill>
              <a:schemeClr val="bg1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4" name="Bilde 3" descr="Ringerike_våpen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9094" y="202944"/>
            <a:ext cx="756496" cy="933867"/>
          </a:xfrm>
          <a:prstGeom prst="rect">
            <a:avLst/>
          </a:prstGeom>
        </p:spPr>
      </p:pic>
      <p:pic>
        <p:nvPicPr>
          <p:cNvPr id="6" name="Bilde 5" descr="ringerike_stripe.jp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854" y="6291688"/>
            <a:ext cx="8703736" cy="3561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01133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ndeling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cxnSp>
        <p:nvCxnSpPr>
          <p:cNvPr id="5" name="Rett linje 4"/>
          <p:cNvCxnSpPr/>
          <p:nvPr userDrawn="1"/>
        </p:nvCxnSpPr>
        <p:spPr>
          <a:xfrm>
            <a:off x="231854" y="798841"/>
            <a:ext cx="8126033" cy="0"/>
          </a:xfrm>
          <a:prstGeom prst="line">
            <a:avLst/>
          </a:prstGeom>
          <a:ln w="6350" cmpd="sng">
            <a:solidFill>
              <a:schemeClr val="bg1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4" name="Bilde 3" descr="Ringerike_våpen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9094" y="202944"/>
            <a:ext cx="756496" cy="933867"/>
          </a:xfrm>
          <a:prstGeom prst="rect">
            <a:avLst/>
          </a:prstGeom>
        </p:spPr>
      </p:pic>
      <p:pic>
        <p:nvPicPr>
          <p:cNvPr id="6" name="Bilde 5" descr="ringerike_stripe.jp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854" y="6291688"/>
            <a:ext cx="8703736" cy="3561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16319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>
          <a:xfrm>
            <a:off x="457200" y="1252026"/>
            <a:ext cx="4038600" cy="4874138"/>
          </a:xfrm>
        </p:spPr>
        <p:txBody>
          <a:bodyPr/>
          <a:lstStyle>
            <a:lvl1pPr marL="342900" indent="-342900">
              <a:buFontTx/>
              <a:buBlip>
                <a:blip r:embed="rId2"/>
              </a:buBlip>
              <a:defRPr sz="2800"/>
            </a:lvl1pPr>
            <a:lvl2pPr marL="742950" indent="-285750">
              <a:buFontTx/>
              <a:buBlip>
                <a:blip r:embed="rId2"/>
              </a:buBlip>
              <a:defRPr sz="2400"/>
            </a:lvl2pPr>
            <a:lvl3pPr marL="1143000" indent="-228600">
              <a:buFontTx/>
              <a:buBlip>
                <a:blip r:embed="rId2"/>
              </a:buBlip>
              <a:defRPr sz="2000"/>
            </a:lvl3pPr>
            <a:lvl4pPr marL="1600200" indent="-228600">
              <a:buFontTx/>
              <a:buBlip>
                <a:blip r:embed="rId2"/>
              </a:buBlip>
              <a:defRPr sz="1800"/>
            </a:lvl4pPr>
            <a:lvl5pPr marL="2057400" indent="-228600">
              <a:buFontTx/>
              <a:buBlip>
                <a:blip r:embed="rId2"/>
              </a:buBlip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4648200" y="1252026"/>
            <a:ext cx="4038600" cy="4874138"/>
          </a:xfrm>
        </p:spPr>
        <p:txBody>
          <a:bodyPr/>
          <a:lstStyle>
            <a:lvl1pPr marL="342900" indent="-342900">
              <a:buFontTx/>
              <a:buBlip>
                <a:blip r:embed="rId2"/>
              </a:buBlip>
              <a:defRPr sz="2800"/>
            </a:lvl1pPr>
            <a:lvl2pPr marL="742950" indent="-285750">
              <a:buFontTx/>
              <a:buBlip>
                <a:blip r:embed="rId2"/>
              </a:buBlip>
              <a:defRPr sz="2400"/>
            </a:lvl2pPr>
            <a:lvl3pPr marL="1143000" indent="-228600">
              <a:buFontTx/>
              <a:buBlip>
                <a:blip r:embed="rId2"/>
              </a:buBlip>
              <a:defRPr sz="2000"/>
            </a:lvl3pPr>
            <a:lvl4pPr marL="1600200" indent="-228600">
              <a:buFontTx/>
              <a:buBlip>
                <a:blip r:embed="rId2"/>
              </a:buBlip>
              <a:defRPr sz="1800"/>
            </a:lvl4pPr>
            <a:lvl5pPr marL="2057400" indent="-228600">
              <a:buFontTx/>
              <a:buBlip>
                <a:blip r:embed="rId2"/>
              </a:buBlip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cxnSp>
        <p:nvCxnSpPr>
          <p:cNvPr id="6" name="Rett linje 5"/>
          <p:cNvCxnSpPr/>
          <p:nvPr userDrawn="1"/>
        </p:nvCxnSpPr>
        <p:spPr>
          <a:xfrm>
            <a:off x="231854" y="798841"/>
            <a:ext cx="8126033" cy="0"/>
          </a:xfrm>
          <a:prstGeom prst="line">
            <a:avLst/>
          </a:prstGeom>
          <a:ln w="6350" cmpd="sng">
            <a:solidFill>
              <a:schemeClr val="bg1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5" name="Bilde 4" descr="Ringerike_våpen.jp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9094" y="202944"/>
            <a:ext cx="756496" cy="933867"/>
          </a:xfrm>
          <a:prstGeom prst="rect">
            <a:avLst/>
          </a:prstGeom>
        </p:spPr>
      </p:pic>
      <p:pic>
        <p:nvPicPr>
          <p:cNvPr id="7" name="Bilde 6" descr="ringerike_stripe.jpg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854" y="6291688"/>
            <a:ext cx="8703736" cy="3561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49481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457200" y="1230923"/>
            <a:ext cx="4040188" cy="73152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457200" y="2018714"/>
            <a:ext cx="4040188" cy="4107449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5" name="Plassholder for tekst 4"/>
          <p:cNvSpPr>
            <a:spLocks noGrp="1"/>
          </p:cNvSpPr>
          <p:nvPr>
            <p:ph type="body" sz="quarter" idx="3"/>
          </p:nvPr>
        </p:nvSpPr>
        <p:spPr>
          <a:xfrm>
            <a:off x="4645025" y="1230923"/>
            <a:ext cx="4041775" cy="73152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6" name="Plassholder for innhold 5"/>
          <p:cNvSpPr>
            <a:spLocks noGrp="1"/>
          </p:cNvSpPr>
          <p:nvPr>
            <p:ph sz="quarter" idx="4"/>
          </p:nvPr>
        </p:nvSpPr>
        <p:spPr>
          <a:xfrm>
            <a:off x="4645025" y="2018714"/>
            <a:ext cx="4041775" cy="4107449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cxnSp>
        <p:nvCxnSpPr>
          <p:cNvPr id="8" name="Rett linje 7"/>
          <p:cNvCxnSpPr/>
          <p:nvPr userDrawn="1"/>
        </p:nvCxnSpPr>
        <p:spPr>
          <a:xfrm>
            <a:off x="231854" y="798841"/>
            <a:ext cx="8126033" cy="0"/>
          </a:xfrm>
          <a:prstGeom prst="line">
            <a:avLst/>
          </a:prstGeom>
          <a:ln w="6350" cmpd="sng">
            <a:solidFill>
              <a:schemeClr val="bg1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7" name="Bilde 6" descr="Ringerike_våpen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9094" y="202944"/>
            <a:ext cx="756496" cy="933867"/>
          </a:xfrm>
          <a:prstGeom prst="rect">
            <a:avLst/>
          </a:prstGeom>
        </p:spPr>
      </p:pic>
      <p:pic>
        <p:nvPicPr>
          <p:cNvPr id="9" name="Bilde 8" descr="ringerike_stripe.jp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854" y="6291688"/>
            <a:ext cx="8703736" cy="3561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7886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cxnSp>
        <p:nvCxnSpPr>
          <p:cNvPr id="4" name="Rett linje 3"/>
          <p:cNvCxnSpPr/>
          <p:nvPr userDrawn="1"/>
        </p:nvCxnSpPr>
        <p:spPr>
          <a:xfrm>
            <a:off x="231854" y="798841"/>
            <a:ext cx="8126033" cy="0"/>
          </a:xfrm>
          <a:prstGeom prst="line">
            <a:avLst/>
          </a:prstGeom>
          <a:ln w="6350" cmpd="sng">
            <a:solidFill>
              <a:schemeClr val="bg1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3" name="Bilde 2" descr="Ringerike_våpen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9094" y="202944"/>
            <a:ext cx="756496" cy="933867"/>
          </a:xfrm>
          <a:prstGeom prst="rect">
            <a:avLst/>
          </a:prstGeom>
        </p:spPr>
      </p:pic>
      <p:pic>
        <p:nvPicPr>
          <p:cNvPr id="5" name="Bilde 4" descr="ringerike_stripe.jp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854" y="6291688"/>
            <a:ext cx="8703736" cy="3561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74281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Rett linje 2"/>
          <p:cNvCxnSpPr/>
          <p:nvPr userDrawn="1"/>
        </p:nvCxnSpPr>
        <p:spPr>
          <a:xfrm>
            <a:off x="231854" y="798841"/>
            <a:ext cx="8126033" cy="0"/>
          </a:xfrm>
          <a:prstGeom prst="line">
            <a:avLst/>
          </a:prstGeom>
          <a:ln w="6350" cmpd="sng">
            <a:solidFill>
              <a:schemeClr val="bg1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" name="Bilde 1" descr="Ringerike_våpen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9094" y="202944"/>
            <a:ext cx="756496" cy="933867"/>
          </a:xfrm>
          <a:prstGeom prst="rect">
            <a:avLst/>
          </a:prstGeom>
        </p:spPr>
      </p:pic>
      <p:pic>
        <p:nvPicPr>
          <p:cNvPr id="4" name="Bilde 3" descr="ringerike_stripe.jp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854" y="6291688"/>
            <a:ext cx="8703736" cy="3561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14478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57200" y="1160584"/>
            <a:ext cx="3008313" cy="717453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3575050" y="1160585"/>
            <a:ext cx="5111750" cy="4965578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 dirty="0"/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457200" y="1976511"/>
            <a:ext cx="3008313" cy="414965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cxnSp>
        <p:nvCxnSpPr>
          <p:cNvPr id="6" name="Rett linje 5"/>
          <p:cNvCxnSpPr/>
          <p:nvPr userDrawn="1"/>
        </p:nvCxnSpPr>
        <p:spPr>
          <a:xfrm>
            <a:off x="231854" y="798841"/>
            <a:ext cx="8126033" cy="0"/>
          </a:xfrm>
          <a:prstGeom prst="line">
            <a:avLst/>
          </a:prstGeom>
          <a:ln w="6350" cmpd="sng">
            <a:solidFill>
              <a:schemeClr val="bg1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5" name="Bilde 4" descr="Ringerike_våpen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9094" y="202944"/>
            <a:ext cx="756496" cy="933867"/>
          </a:xfrm>
          <a:prstGeom prst="rect">
            <a:avLst/>
          </a:prstGeom>
        </p:spPr>
      </p:pic>
      <p:pic>
        <p:nvPicPr>
          <p:cNvPr id="7" name="Bilde 6" descr="ringerike_stripe.jp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854" y="6291688"/>
            <a:ext cx="8703736" cy="3561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96215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bilde 2"/>
          <p:cNvSpPr>
            <a:spLocks noGrp="1"/>
          </p:cNvSpPr>
          <p:nvPr>
            <p:ph type="pic" idx="1"/>
          </p:nvPr>
        </p:nvSpPr>
        <p:spPr>
          <a:xfrm>
            <a:off x="1792288" y="942535"/>
            <a:ext cx="5486400" cy="378504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b-NO" smtClean="0"/>
              <a:t>Klikk ikonet for å legge til et bilde</a:t>
            </a:r>
            <a:endParaRPr lang="nb-NO"/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cxnSp>
        <p:nvCxnSpPr>
          <p:cNvPr id="6" name="Rett linje 5"/>
          <p:cNvCxnSpPr/>
          <p:nvPr userDrawn="1"/>
        </p:nvCxnSpPr>
        <p:spPr>
          <a:xfrm>
            <a:off x="231854" y="798841"/>
            <a:ext cx="8126033" cy="0"/>
          </a:xfrm>
          <a:prstGeom prst="line">
            <a:avLst/>
          </a:prstGeom>
          <a:ln w="6350" cmpd="sng">
            <a:solidFill>
              <a:schemeClr val="bg1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5" name="Bilde 4" descr="Ringerike_våpen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9094" y="202944"/>
            <a:ext cx="756496" cy="933867"/>
          </a:xfrm>
          <a:prstGeom prst="rect">
            <a:avLst/>
          </a:prstGeom>
        </p:spPr>
      </p:pic>
      <p:pic>
        <p:nvPicPr>
          <p:cNvPr id="7" name="Bilde 6" descr="ringerike_stripe.jp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854" y="6291688"/>
            <a:ext cx="8703736" cy="3561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47945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jp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.xml"/><Relationship Id="rId3" Type="http://schemas.openxmlformats.org/officeDocument/2006/relationships/slideLayout" Target="../slideLayouts/slideLayout12.xml"/><Relationship Id="rId7" Type="http://schemas.openxmlformats.org/officeDocument/2006/relationships/slideLayout" Target="../slideLayouts/slideLayout16.xml"/><Relationship Id="rId2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0.xml"/><Relationship Id="rId6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4.xml"/><Relationship Id="rId10" Type="http://schemas.openxmlformats.org/officeDocument/2006/relationships/theme" Target="../theme/theme2.xml"/><Relationship Id="rId4" Type="http://schemas.openxmlformats.org/officeDocument/2006/relationships/slideLayout" Target="../slideLayouts/slideLayout13.xml"/><Relationship Id="rId9" Type="http://schemas.openxmlformats.org/officeDocument/2006/relationships/slideLayout" Target="../slideLayouts/slideLayout1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ittel 1"/>
          <p:cNvSpPr>
            <a:spLocks noGrp="1"/>
          </p:cNvSpPr>
          <p:nvPr>
            <p:ph type="title"/>
          </p:nvPr>
        </p:nvSpPr>
        <p:spPr>
          <a:xfrm>
            <a:off x="122255" y="202944"/>
            <a:ext cx="7706091" cy="5139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b-NO" dirty="0"/>
              <a:t>Klikk for å redigere tittelstil</a:t>
            </a:r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122254" y="1323678"/>
            <a:ext cx="8813335" cy="485255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 dirty="0"/>
              <a:t>Klikk for å redigere tekststiler i malen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</a:p>
        </p:txBody>
      </p:sp>
    </p:spTree>
    <p:extLst>
      <p:ext uri="{BB962C8B-B14F-4D97-AF65-F5344CB8AC3E}">
        <p14:creationId xmlns:p14="http://schemas.microsoft.com/office/powerpoint/2010/main" val="29857986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</p:sldLayoutIdLst>
  <p:txStyles>
    <p:titleStyle>
      <a:lvl1pPr algn="l" defTabSz="457200" rtl="0" eaLnBrk="1" latinLnBrk="0" hangingPunct="1">
        <a:spcBef>
          <a:spcPct val="0"/>
        </a:spcBef>
        <a:buNone/>
        <a:defRPr sz="3200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Tx/>
        <a:buBlip>
          <a:blip r:embed="rId11"/>
        </a:buBlip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742950" indent="-285750" algn="l" defTabSz="457200" rtl="0" eaLnBrk="1" latinLnBrk="0" hangingPunct="1">
        <a:spcBef>
          <a:spcPct val="20000"/>
        </a:spcBef>
        <a:buFontTx/>
        <a:buBlip>
          <a:blip r:embed="rId11"/>
        </a:buBlip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457200" rtl="0" eaLnBrk="1" latinLnBrk="0" hangingPunct="1">
        <a:spcBef>
          <a:spcPct val="20000"/>
        </a:spcBef>
        <a:buFontTx/>
        <a:buBlip>
          <a:blip r:embed="rId11"/>
        </a:buBlip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457200" rtl="0" eaLnBrk="1" latinLnBrk="0" hangingPunct="1">
        <a:spcBef>
          <a:spcPct val="20000"/>
        </a:spcBef>
        <a:buFontTx/>
        <a:buBlip>
          <a:blip r:embed="rId11"/>
        </a:buBlip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457200" rtl="0" eaLnBrk="1" latinLnBrk="0" hangingPunct="1">
        <a:spcBef>
          <a:spcPct val="20000"/>
        </a:spcBef>
        <a:buFontTx/>
        <a:buBlip>
          <a:blip r:embed="rId11"/>
        </a:buBlip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ittel 1"/>
          <p:cNvSpPr>
            <a:spLocks noGrp="1"/>
          </p:cNvSpPr>
          <p:nvPr>
            <p:ph type="title"/>
          </p:nvPr>
        </p:nvSpPr>
        <p:spPr>
          <a:xfrm>
            <a:off x="122255" y="202944"/>
            <a:ext cx="7706091" cy="51396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nb-NO" dirty="0"/>
              <a:t>Klikk for å redigere tittelstil</a:t>
            </a:r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122255" y="1323680"/>
            <a:ext cx="8813335" cy="485255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 dirty="0"/>
              <a:t>Klikk for å redigere tekststiler i malen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</a:p>
        </p:txBody>
      </p:sp>
    </p:spTree>
    <p:extLst>
      <p:ext uri="{BB962C8B-B14F-4D97-AF65-F5344CB8AC3E}">
        <p14:creationId xmlns:p14="http://schemas.microsoft.com/office/powerpoint/2010/main" val="625079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60" r:id="rId2"/>
    <p:sldLayoutId id="2147483661" r:id="rId3"/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</p:sldLayoutIdLst>
  <p:timing>
    <p:tnLst>
      <p:par>
        <p:cTn id="1" dur="indefinite" restart="never" nodeType="tmRoot"/>
      </p:par>
    </p:tnLst>
  </p:timing>
  <p:txStyles>
    <p:titleStyle>
      <a:lvl1pPr algn="l" defTabSz="342900" rtl="0" eaLnBrk="1" latinLnBrk="0" hangingPunct="1">
        <a:spcBef>
          <a:spcPct val="0"/>
        </a:spcBef>
        <a:buNone/>
        <a:defRPr sz="2175" b="1" kern="1200">
          <a:solidFill>
            <a:srgbClr val="01B6AD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57175" indent="-257175" algn="l" defTabSz="342900" rtl="0" eaLnBrk="1" latinLnBrk="0" hangingPunct="1">
        <a:spcBef>
          <a:spcPct val="20000"/>
        </a:spcBef>
        <a:buClr>
          <a:srgbClr val="01B6AD"/>
        </a:buClr>
        <a:buSzPct val="125000"/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557213" indent="-214313" algn="l" defTabSz="342900" rtl="0" eaLnBrk="1" latinLnBrk="0" hangingPunct="1">
        <a:spcBef>
          <a:spcPct val="20000"/>
        </a:spcBef>
        <a:buClr>
          <a:srgbClr val="01B6AD"/>
        </a:buClr>
        <a:buSzPct val="125000"/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857250" indent="-171450" algn="l" defTabSz="342900" rtl="0" eaLnBrk="1" latinLnBrk="0" hangingPunct="1">
        <a:spcBef>
          <a:spcPct val="20000"/>
        </a:spcBef>
        <a:buClr>
          <a:srgbClr val="01B6AD"/>
        </a:buClr>
        <a:buSzPct val="125000"/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200150" indent="-171450" algn="l" defTabSz="342900" rtl="0" eaLnBrk="1" latinLnBrk="0" hangingPunct="1">
        <a:spcBef>
          <a:spcPct val="20000"/>
        </a:spcBef>
        <a:buClr>
          <a:srgbClr val="01B6AD"/>
        </a:buClr>
        <a:buSzPct val="125000"/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1543050" indent="-171450" algn="l" defTabSz="342900" rtl="0" eaLnBrk="1" latinLnBrk="0" hangingPunct="1">
        <a:spcBef>
          <a:spcPct val="20000"/>
        </a:spcBef>
        <a:buClr>
          <a:srgbClr val="01B6AD"/>
        </a:buClr>
        <a:buSzPct val="125000"/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18859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jp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e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e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e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em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em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3.jpg"/><Relationship Id="rId4" Type="http://schemas.openxmlformats.org/officeDocument/2006/relationships/image" Target="../media/image30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ktangel 1"/>
          <p:cNvSpPr/>
          <p:nvPr/>
        </p:nvSpPr>
        <p:spPr>
          <a:xfrm>
            <a:off x="122899" y="68281"/>
            <a:ext cx="8944289" cy="665742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pic>
        <p:nvPicPr>
          <p:cNvPr id="7" name="Bilde 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407" t="-1" b="37207"/>
          <a:stretch/>
        </p:blipFill>
        <p:spPr>
          <a:xfrm flipH="1" flipV="1">
            <a:off x="0" y="2133250"/>
            <a:ext cx="9144000" cy="4724750"/>
          </a:xfrm>
          <a:prstGeom prst="rect">
            <a:avLst/>
          </a:prstGeom>
        </p:spPr>
      </p:pic>
      <p:sp>
        <p:nvSpPr>
          <p:cNvPr id="4" name="TekstSylinder 3"/>
          <p:cNvSpPr txBox="1"/>
          <p:nvPr/>
        </p:nvSpPr>
        <p:spPr>
          <a:xfrm>
            <a:off x="1497661" y="4882111"/>
            <a:ext cx="6148678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b-NO" sz="2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Budsjett 2020 – HP 2020-2023</a:t>
            </a:r>
            <a:endParaRPr lang="nb-NO" sz="15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nb-NO" sz="2000" dirty="0" smtClean="0">
              <a:solidFill>
                <a:srgbClr val="D6EEE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nb-NO" sz="2000" dirty="0" smtClean="0">
                <a:solidFill>
                  <a:srgbClr val="D6EEE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Rådmannens forslag</a:t>
            </a:r>
          </a:p>
          <a:p>
            <a:pPr algn="ctr"/>
            <a:r>
              <a:rPr lang="nb-NO" sz="2000" dirty="0" smtClean="0">
                <a:solidFill>
                  <a:srgbClr val="D6EEE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22</a:t>
            </a:r>
            <a:r>
              <a:rPr lang="nb-NO" sz="2000" dirty="0" smtClean="0">
                <a:solidFill>
                  <a:srgbClr val="D6EEE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nb-NO" sz="2000" dirty="0" smtClean="0">
                <a:solidFill>
                  <a:srgbClr val="D6EEE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oktober 2019</a:t>
            </a:r>
          </a:p>
        </p:txBody>
      </p:sp>
      <p:cxnSp>
        <p:nvCxnSpPr>
          <p:cNvPr id="6" name="Rett linje 5"/>
          <p:cNvCxnSpPr/>
          <p:nvPr/>
        </p:nvCxnSpPr>
        <p:spPr>
          <a:xfrm>
            <a:off x="1208503" y="5428361"/>
            <a:ext cx="6861841" cy="0"/>
          </a:xfrm>
          <a:prstGeom prst="line">
            <a:avLst/>
          </a:prstGeom>
          <a:ln w="635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5" name="Bilde 4" descr="Ringerike_våpen.jpg"/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3319"/>
          <a:stretch/>
        </p:blipFill>
        <p:spPr>
          <a:xfrm>
            <a:off x="2842792" y="2519916"/>
            <a:ext cx="3457400" cy="1064852"/>
          </a:xfrm>
          <a:prstGeom prst="rect">
            <a:avLst/>
          </a:prstGeom>
        </p:spPr>
      </p:pic>
      <p:pic>
        <p:nvPicPr>
          <p:cNvPr id="3" name="Bilde 2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93"/>
          <a:stretch/>
        </p:blipFill>
        <p:spPr>
          <a:xfrm>
            <a:off x="3762320" y="597665"/>
            <a:ext cx="1618343" cy="19666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22847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b-NO" dirty="0" smtClean="0"/>
              <a:t>Underskudd/</a:t>
            </a:r>
            <a:r>
              <a:rPr lang="nb-NO" dirty="0" err="1" smtClean="0"/>
              <a:t>disp.fond</a:t>
            </a:r>
            <a:r>
              <a:rPr lang="nb-NO" dirty="0" smtClean="0"/>
              <a:t>/regnskapsmessig resultat</a:t>
            </a:r>
            <a:endParaRPr lang="nb-NO" dirty="0"/>
          </a:p>
        </p:txBody>
      </p:sp>
      <p:graphicFrame>
        <p:nvGraphicFramePr>
          <p:cNvPr id="4" name="Plassholder for innhold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91261914"/>
              </p:ext>
            </p:extLst>
          </p:nvPr>
        </p:nvGraphicFramePr>
        <p:xfrm>
          <a:off x="122635" y="1867246"/>
          <a:ext cx="8636901" cy="250476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68456">
                  <a:extLst>
                    <a:ext uri="{9D8B030D-6E8A-4147-A177-3AD203B41FA5}">
                      <a16:colId xmlns:a16="http://schemas.microsoft.com/office/drawing/2014/main" val="4113646376"/>
                    </a:ext>
                  </a:extLst>
                </a:gridCol>
                <a:gridCol w="796987">
                  <a:extLst>
                    <a:ext uri="{9D8B030D-6E8A-4147-A177-3AD203B41FA5}">
                      <a16:colId xmlns:a16="http://schemas.microsoft.com/office/drawing/2014/main" val="813229043"/>
                    </a:ext>
                  </a:extLst>
                </a:gridCol>
                <a:gridCol w="585577">
                  <a:extLst>
                    <a:ext uri="{9D8B030D-6E8A-4147-A177-3AD203B41FA5}">
                      <a16:colId xmlns:a16="http://schemas.microsoft.com/office/drawing/2014/main" val="1567443296"/>
                    </a:ext>
                  </a:extLst>
                </a:gridCol>
                <a:gridCol w="589685">
                  <a:extLst>
                    <a:ext uri="{9D8B030D-6E8A-4147-A177-3AD203B41FA5}">
                      <a16:colId xmlns:a16="http://schemas.microsoft.com/office/drawing/2014/main" val="58927842"/>
                    </a:ext>
                  </a:extLst>
                </a:gridCol>
                <a:gridCol w="688868">
                  <a:extLst>
                    <a:ext uri="{9D8B030D-6E8A-4147-A177-3AD203B41FA5}">
                      <a16:colId xmlns:a16="http://schemas.microsoft.com/office/drawing/2014/main" val="535116876"/>
                    </a:ext>
                  </a:extLst>
                </a:gridCol>
                <a:gridCol w="701146">
                  <a:extLst>
                    <a:ext uri="{9D8B030D-6E8A-4147-A177-3AD203B41FA5}">
                      <a16:colId xmlns:a16="http://schemas.microsoft.com/office/drawing/2014/main" val="3910802135"/>
                    </a:ext>
                  </a:extLst>
                </a:gridCol>
                <a:gridCol w="552659">
                  <a:extLst>
                    <a:ext uri="{9D8B030D-6E8A-4147-A177-3AD203B41FA5}">
                      <a16:colId xmlns:a16="http://schemas.microsoft.com/office/drawing/2014/main" val="3912668486"/>
                    </a:ext>
                  </a:extLst>
                </a:gridCol>
                <a:gridCol w="643095">
                  <a:extLst>
                    <a:ext uri="{9D8B030D-6E8A-4147-A177-3AD203B41FA5}">
                      <a16:colId xmlns:a16="http://schemas.microsoft.com/office/drawing/2014/main" val="1542891913"/>
                    </a:ext>
                  </a:extLst>
                </a:gridCol>
                <a:gridCol w="673239">
                  <a:extLst>
                    <a:ext uri="{9D8B030D-6E8A-4147-A177-3AD203B41FA5}">
                      <a16:colId xmlns:a16="http://schemas.microsoft.com/office/drawing/2014/main" val="476222945"/>
                    </a:ext>
                  </a:extLst>
                </a:gridCol>
                <a:gridCol w="934497">
                  <a:extLst>
                    <a:ext uri="{9D8B030D-6E8A-4147-A177-3AD203B41FA5}">
                      <a16:colId xmlns:a16="http://schemas.microsoft.com/office/drawing/2014/main" val="1064701394"/>
                    </a:ext>
                  </a:extLst>
                </a:gridCol>
                <a:gridCol w="1102692">
                  <a:extLst>
                    <a:ext uri="{9D8B030D-6E8A-4147-A177-3AD203B41FA5}">
                      <a16:colId xmlns:a16="http://schemas.microsoft.com/office/drawing/2014/main" val="1855797094"/>
                    </a:ext>
                  </a:extLst>
                </a:gridCol>
              </a:tblGrid>
              <a:tr h="318716">
                <a:tc>
                  <a:txBody>
                    <a:bodyPr/>
                    <a:lstStyle/>
                    <a:p>
                      <a:r>
                        <a:rPr lang="nb-NO" sz="1000" dirty="0" smtClean="0"/>
                        <a:t>Beløp i millioner kroner</a:t>
                      </a:r>
                      <a:endParaRPr lang="nb-NO" sz="10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sz="1200" dirty="0" smtClean="0"/>
                        <a:t>2011</a:t>
                      </a:r>
                      <a:endParaRPr lang="nb-NO" sz="12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sz="1200" dirty="0" smtClean="0"/>
                        <a:t>2012</a:t>
                      </a:r>
                      <a:endParaRPr lang="nb-NO" sz="12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sz="1200" dirty="0" smtClean="0"/>
                        <a:t>2013</a:t>
                      </a:r>
                      <a:endParaRPr lang="nb-NO" sz="12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sz="1200" dirty="0" smtClean="0"/>
                        <a:t>2014</a:t>
                      </a:r>
                      <a:endParaRPr lang="nb-NO" sz="12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sz="1200" dirty="0" smtClean="0"/>
                        <a:t>2015</a:t>
                      </a:r>
                      <a:endParaRPr lang="nb-NO" sz="12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sz="1200" dirty="0" smtClean="0"/>
                        <a:t>2016</a:t>
                      </a:r>
                      <a:endParaRPr lang="nb-NO" sz="12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sz="1200" dirty="0" smtClean="0"/>
                        <a:t>2017</a:t>
                      </a:r>
                      <a:endParaRPr lang="nb-NO" sz="12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sz="1200" dirty="0" smtClean="0"/>
                        <a:t>2018</a:t>
                      </a:r>
                      <a:endParaRPr lang="nb-NO" sz="12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sz="1200" dirty="0" smtClean="0"/>
                        <a:t>2019</a:t>
                      </a:r>
                      <a:endParaRPr lang="nb-NO" sz="12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sz="1200" dirty="0" smtClean="0"/>
                        <a:t>2020</a:t>
                      </a:r>
                      <a:endParaRPr lang="nb-NO" sz="120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2074174600"/>
                  </a:ext>
                </a:extLst>
              </a:tr>
              <a:tr h="719804">
                <a:tc>
                  <a:txBody>
                    <a:bodyPr/>
                    <a:lstStyle/>
                    <a:p>
                      <a:r>
                        <a:rPr lang="nb-NO" sz="1000" dirty="0" smtClean="0"/>
                        <a:t>Udekket</a:t>
                      </a:r>
                      <a:r>
                        <a:rPr lang="nb-NO" sz="1000" baseline="0" dirty="0" smtClean="0"/>
                        <a:t> underskudd</a:t>
                      </a:r>
                      <a:endParaRPr lang="nb-NO" sz="10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dirty="0" smtClean="0"/>
                        <a:t>-94,9</a:t>
                      </a:r>
                      <a:endParaRPr lang="nb-NO" sz="10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dirty="0" smtClean="0"/>
                        <a:t>-21,2</a:t>
                      </a:r>
                      <a:endParaRPr lang="nb-NO" sz="10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dirty="0" smtClean="0"/>
                        <a:t>-27,7</a:t>
                      </a:r>
                      <a:endParaRPr lang="nb-NO" sz="10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dirty="0" smtClean="0"/>
                        <a:t>-2,0</a:t>
                      </a:r>
                      <a:endParaRPr lang="nb-NO" sz="10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dirty="0" smtClean="0"/>
                        <a:t>-</a:t>
                      </a:r>
                      <a:endParaRPr lang="nb-NO" sz="10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endParaRPr lang="nb-NO" sz="10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endParaRPr lang="nb-NO" sz="10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endParaRPr lang="nb-NO" sz="10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endParaRPr lang="nb-NO" sz="10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endParaRPr lang="nb-NO" sz="100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3471513712"/>
                  </a:ext>
                </a:extLst>
              </a:tr>
              <a:tr h="503862">
                <a:tc>
                  <a:txBody>
                    <a:bodyPr/>
                    <a:lstStyle/>
                    <a:p>
                      <a:r>
                        <a:rPr lang="nb-NO" sz="1000" dirty="0" smtClean="0"/>
                        <a:t>Regnskapsmessig resultat</a:t>
                      </a:r>
                      <a:endParaRPr lang="nb-NO" sz="10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endParaRPr lang="nb-NO" sz="10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dirty="0" smtClean="0"/>
                        <a:t>45,6</a:t>
                      </a:r>
                      <a:endParaRPr lang="nb-NO" sz="10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dirty="0" smtClean="0"/>
                        <a:t>-6,5</a:t>
                      </a:r>
                      <a:endParaRPr lang="nb-NO" sz="10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lvl="0" indent="0" algn="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b-NO" sz="1000" dirty="0" smtClean="0"/>
                        <a:t>25,6</a:t>
                      </a:r>
                    </a:p>
                    <a:p>
                      <a:pPr algn="r"/>
                      <a:endParaRPr lang="nb-NO" sz="10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dirty="0" smtClean="0"/>
                        <a:t>36,4</a:t>
                      </a:r>
                      <a:endParaRPr lang="nb-NO" sz="10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dirty="0" smtClean="0"/>
                        <a:t>52,2</a:t>
                      </a:r>
                      <a:endParaRPr lang="nb-NO" sz="10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dirty="0" smtClean="0"/>
                        <a:t>37,0</a:t>
                      </a:r>
                      <a:endParaRPr lang="nb-NO" sz="10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dirty="0" smtClean="0"/>
                        <a:t>14,8</a:t>
                      </a:r>
                      <a:endParaRPr lang="nb-NO" sz="10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dirty="0" smtClean="0"/>
                        <a:t>?</a:t>
                      </a:r>
                      <a:endParaRPr lang="nb-NO" sz="10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dirty="0" smtClean="0"/>
                        <a:t>?</a:t>
                      </a:r>
                      <a:endParaRPr lang="nb-NO" sz="100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2908788496"/>
                  </a:ext>
                </a:extLst>
              </a:tr>
              <a:tr h="388620">
                <a:tc>
                  <a:txBody>
                    <a:bodyPr/>
                    <a:lstStyle/>
                    <a:p>
                      <a:r>
                        <a:rPr lang="nb-NO" sz="1100" dirty="0" smtClean="0"/>
                        <a:t>Prognose/budsjettert</a:t>
                      </a:r>
                      <a:r>
                        <a:rPr lang="nb-NO" sz="1100" baseline="0" dirty="0" smtClean="0"/>
                        <a:t> </a:t>
                      </a:r>
                      <a:r>
                        <a:rPr lang="nb-NO" sz="1100" baseline="0" dirty="0" err="1" smtClean="0"/>
                        <a:t>avsetn</a:t>
                      </a:r>
                      <a:r>
                        <a:rPr lang="nb-NO" sz="1100" baseline="0" dirty="0" smtClean="0"/>
                        <a:t> til </a:t>
                      </a:r>
                      <a:r>
                        <a:rPr lang="nb-NO" sz="1100" baseline="0" dirty="0" err="1" smtClean="0"/>
                        <a:t>dsip.fond</a:t>
                      </a:r>
                      <a:endParaRPr lang="nb-NO" sz="11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endParaRPr lang="nb-NO" sz="10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endParaRPr lang="nb-NO" sz="10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endParaRPr lang="nb-NO" sz="100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endParaRPr lang="nb-NO" sz="10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endParaRPr lang="nb-NO" sz="10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endParaRPr lang="nb-NO" sz="10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endParaRPr lang="nb-NO" sz="10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endParaRPr lang="nb-NO" sz="10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dirty="0" smtClean="0"/>
                        <a:t>17,1</a:t>
                      </a:r>
                      <a:endParaRPr lang="nb-NO" sz="10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dirty="0" smtClean="0"/>
                        <a:t>38,8</a:t>
                      </a:r>
                      <a:endParaRPr lang="nb-NO" sz="100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2140754797"/>
                  </a:ext>
                </a:extLst>
              </a:tr>
              <a:tr h="503862">
                <a:tc>
                  <a:txBody>
                    <a:bodyPr/>
                    <a:lstStyle/>
                    <a:p>
                      <a:r>
                        <a:rPr lang="nb-NO" sz="1000" dirty="0" smtClean="0"/>
                        <a:t>Disposisjonsfond</a:t>
                      </a:r>
                      <a:endParaRPr lang="nb-NO" sz="10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endParaRPr lang="nb-NO" sz="10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endParaRPr lang="nb-NO" sz="10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endParaRPr lang="nb-NO" sz="10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endParaRPr lang="nb-NO" sz="10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dirty="0" smtClean="0"/>
                        <a:t>30,9</a:t>
                      </a:r>
                      <a:endParaRPr lang="nb-NO" sz="10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dirty="0" smtClean="0"/>
                        <a:t>77,3</a:t>
                      </a:r>
                      <a:endParaRPr lang="nb-NO" sz="10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dirty="0" smtClean="0"/>
                        <a:t>147,5</a:t>
                      </a:r>
                      <a:endParaRPr lang="nb-NO" sz="10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dirty="0" smtClean="0"/>
                        <a:t>187,9</a:t>
                      </a:r>
                      <a:endParaRPr lang="nb-NO" sz="10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dirty="0" smtClean="0"/>
                        <a:t>205</a:t>
                      </a:r>
                      <a:endParaRPr lang="nb-NO" sz="10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dirty="0" smtClean="0"/>
                        <a:t>243,8</a:t>
                      </a:r>
                      <a:endParaRPr lang="nb-NO" sz="100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89650077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375681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Renter og avdrag - kommunekassa</a:t>
            </a:r>
            <a:endParaRPr lang="nb-NO" dirty="0"/>
          </a:p>
        </p:txBody>
      </p:sp>
      <p:graphicFrame>
        <p:nvGraphicFramePr>
          <p:cNvPr id="4" name="Plassholder for innhold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38299677"/>
              </p:ext>
            </p:extLst>
          </p:nvPr>
        </p:nvGraphicFramePr>
        <p:xfrm>
          <a:off x="122255" y="1656962"/>
          <a:ext cx="7705710" cy="182103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53402">
                  <a:extLst>
                    <a:ext uri="{9D8B030D-6E8A-4147-A177-3AD203B41FA5}">
                      <a16:colId xmlns:a16="http://schemas.microsoft.com/office/drawing/2014/main" val="1504836184"/>
                    </a:ext>
                  </a:extLst>
                </a:gridCol>
                <a:gridCol w="487740">
                  <a:extLst>
                    <a:ext uri="{9D8B030D-6E8A-4147-A177-3AD203B41FA5}">
                      <a16:colId xmlns:a16="http://schemas.microsoft.com/office/drawing/2014/main" val="1819775466"/>
                    </a:ext>
                  </a:extLst>
                </a:gridCol>
                <a:gridCol w="770571">
                  <a:extLst>
                    <a:ext uri="{9D8B030D-6E8A-4147-A177-3AD203B41FA5}">
                      <a16:colId xmlns:a16="http://schemas.microsoft.com/office/drawing/2014/main" val="1021472118"/>
                    </a:ext>
                  </a:extLst>
                </a:gridCol>
                <a:gridCol w="770571">
                  <a:extLst>
                    <a:ext uri="{9D8B030D-6E8A-4147-A177-3AD203B41FA5}">
                      <a16:colId xmlns:a16="http://schemas.microsoft.com/office/drawing/2014/main" val="2501389018"/>
                    </a:ext>
                  </a:extLst>
                </a:gridCol>
                <a:gridCol w="770571">
                  <a:extLst>
                    <a:ext uri="{9D8B030D-6E8A-4147-A177-3AD203B41FA5}">
                      <a16:colId xmlns:a16="http://schemas.microsoft.com/office/drawing/2014/main" val="4234456261"/>
                    </a:ext>
                  </a:extLst>
                </a:gridCol>
                <a:gridCol w="770571">
                  <a:extLst>
                    <a:ext uri="{9D8B030D-6E8A-4147-A177-3AD203B41FA5}">
                      <a16:colId xmlns:a16="http://schemas.microsoft.com/office/drawing/2014/main" val="930442438"/>
                    </a:ext>
                  </a:extLst>
                </a:gridCol>
                <a:gridCol w="770571">
                  <a:extLst>
                    <a:ext uri="{9D8B030D-6E8A-4147-A177-3AD203B41FA5}">
                      <a16:colId xmlns:a16="http://schemas.microsoft.com/office/drawing/2014/main" val="304576069"/>
                    </a:ext>
                  </a:extLst>
                </a:gridCol>
                <a:gridCol w="770571">
                  <a:extLst>
                    <a:ext uri="{9D8B030D-6E8A-4147-A177-3AD203B41FA5}">
                      <a16:colId xmlns:a16="http://schemas.microsoft.com/office/drawing/2014/main" val="3309647348"/>
                    </a:ext>
                  </a:extLst>
                </a:gridCol>
                <a:gridCol w="770571">
                  <a:extLst>
                    <a:ext uri="{9D8B030D-6E8A-4147-A177-3AD203B41FA5}">
                      <a16:colId xmlns:a16="http://schemas.microsoft.com/office/drawing/2014/main" val="2675434959"/>
                    </a:ext>
                  </a:extLst>
                </a:gridCol>
                <a:gridCol w="770571">
                  <a:extLst>
                    <a:ext uri="{9D8B030D-6E8A-4147-A177-3AD203B41FA5}">
                      <a16:colId xmlns:a16="http://schemas.microsoft.com/office/drawing/2014/main" val="2830906957"/>
                    </a:ext>
                  </a:extLst>
                </a:gridCol>
              </a:tblGrid>
              <a:tr h="251460">
                <a:tc>
                  <a:txBody>
                    <a:bodyPr/>
                    <a:lstStyle/>
                    <a:p>
                      <a:r>
                        <a:rPr lang="nb-NO" sz="1000" dirty="0" smtClean="0"/>
                        <a:t>Beløp i millioner kroner</a:t>
                      </a:r>
                      <a:endParaRPr lang="nb-NO" sz="10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sz="1200" dirty="0" smtClean="0"/>
                        <a:t>2014</a:t>
                      </a:r>
                      <a:endParaRPr lang="nb-NO" sz="12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sz="1200" dirty="0" smtClean="0"/>
                        <a:t>2015</a:t>
                      </a:r>
                      <a:endParaRPr lang="nb-NO" sz="12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sz="1200" dirty="0" smtClean="0"/>
                        <a:t>2016</a:t>
                      </a:r>
                      <a:endParaRPr lang="nb-NO" sz="12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sz="1200" dirty="0" smtClean="0"/>
                        <a:t>2017</a:t>
                      </a:r>
                      <a:endParaRPr lang="nb-NO" sz="12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sz="1200" dirty="0" smtClean="0"/>
                        <a:t>2018</a:t>
                      </a:r>
                      <a:endParaRPr lang="nb-NO" sz="12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sz="1200" dirty="0" smtClean="0"/>
                        <a:t>2019 </a:t>
                      </a:r>
                      <a:endParaRPr lang="nb-NO" sz="12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sz="1200" dirty="0" smtClean="0"/>
                        <a:t>2020</a:t>
                      </a:r>
                      <a:endParaRPr lang="nb-NO" sz="12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sz="1200" dirty="0" smtClean="0"/>
                        <a:t>2021</a:t>
                      </a:r>
                      <a:endParaRPr lang="nb-NO" sz="12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sz="1200" dirty="0" smtClean="0"/>
                        <a:t>2022</a:t>
                      </a:r>
                      <a:endParaRPr lang="nb-NO" sz="120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4085059341"/>
                  </a:ext>
                </a:extLst>
              </a:tr>
              <a:tr h="241252">
                <a:tc>
                  <a:txBody>
                    <a:bodyPr/>
                    <a:lstStyle/>
                    <a:p>
                      <a:r>
                        <a:rPr lang="nb-NO" sz="1000" dirty="0" smtClean="0"/>
                        <a:t>Gjeld</a:t>
                      </a:r>
                      <a:endParaRPr lang="nb-NO" sz="10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667,3</a:t>
                      </a:r>
                    </a:p>
                  </a:txBody>
                  <a:tcPr marL="7144" marR="7144" marT="714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725,2</a:t>
                      </a:r>
                    </a:p>
                  </a:txBody>
                  <a:tcPr marL="7144" marR="7144" marT="714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929</a:t>
                      </a:r>
                    </a:p>
                  </a:txBody>
                  <a:tcPr marL="7144" marR="7144" marT="714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1031,8</a:t>
                      </a:r>
                    </a:p>
                  </a:txBody>
                  <a:tcPr marL="7144" marR="7144" marT="714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1292,3</a:t>
                      </a:r>
                    </a:p>
                  </a:txBody>
                  <a:tcPr marL="7144" marR="7144" marT="714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1484,7</a:t>
                      </a:r>
                    </a:p>
                  </a:txBody>
                  <a:tcPr marL="7144" marR="7144" marT="714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1911,7</a:t>
                      </a:r>
                    </a:p>
                  </a:txBody>
                  <a:tcPr marL="7144" marR="7144" marT="714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1995,7</a:t>
                      </a:r>
                    </a:p>
                  </a:txBody>
                  <a:tcPr marL="7144" marR="7144" marT="714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2007,7</a:t>
                      </a:r>
                    </a:p>
                  </a:txBody>
                  <a:tcPr marL="7144" marR="7144" marT="7144" marB="0" anchor="b"/>
                </a:tc>
                <a:extLst>
                  <a:ext uri="{0D108BD9-81ED-4DB2-BD59-A6C34878D82A}">
                    <a16:rowId xmlns:a16="http://schemas.microsoft.com/office/drawing/2014/main" val="2257091984"/>
                  </a:ext>
                </a:extLst>
              </a:tr>
              <a:tr h="241252">
                <a:tc>
                  <a:txBody>
                    <a:bodyPr/>
                    <a:lstStyle/>
                    <a:p>
                      <a:r>
                        <a:rPr lang="nb-NO" sz="1000" dirty="0" smtClean="0"/>
                        <a:t>Renter</a:t>
                      </a:r>
                      <a:endParaRPr lang="nb-NO" sz="10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18,1</a:t>
                      </a:r>
                    </a:p>
                  </a:txBody>
                  <a:tcPr marL="7144" marR="7144" marT="714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19,5</a:t>
                      </a:r>
                    </a:p>
                  </a:txBody>
                  <a:tcPr marL="7144" marR="7144" marT="714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19,3</a:t>
                      </a:r>
                    </a:p>
                  </a:txBody>
                  <a:tcPr marL="7144" marR="7144" marT="714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20,6</a:t>
                      </a:r>
                    </a:p>
                  </a:txBody>
                  <a:tcPr marL="7144" marR="7144" marT="714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23,7</a:t>
                      </a:r>
                    </a:p>
                  </a:txBody>
                  <a:tcPr marL="7144" marR="7144" marT="714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30,4</a:t>
                      </a:r>
                    </a:p>
                  </a:txBody>
                  <a:tcPr marL="7144" marR="7144" marT="714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43,9</a:t>
                      </a:r>
                    </a:p>
                  </a:txBody>
                  <a:tcPr marL="7144" marR="7144" marT="714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53,3</a:t>
                      </a:r>
                    </a:p>
                  </a:txBody>
                  <a:tcPr marL="7144" marR="7144" marT="714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58,9</a:t>
                      </a:r>
                    </a:p>
                  </a:txBody>
                  <a:tcPr marL="7144" marR="7144" marT="7144" marB="0" anchor="b"/>
                </a:tc>
                <a:extLst>
                  <a:ext uri="{0D108BD9-81ED-4DB2-BD59-A6C34878D82A}">
                    <a16:rowId xmlns:a16="http://schemas.microsoft.com/office/drawing/2014/main" val="1163805397"/>
                  </a:ext>
                </a:extLst>
              </a:tr>
              <a:tr h="241252">
                <a:tc>
                  <a:txBody>
                    <a:bodyPr/>
                    <a:lstStyle/>
                    <a:p>
                      <a:r>
                        <a:rPr lang="nb-NO" sz="1000" dirty="0" smtClean="0"/>
                        <a:t>Avdrag</a:t>
                      </a:r>
                      <a:endParaRPr lang="nb-NO" sz="10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32,9</a:t>
                      </a:r>
                    </a:p>
                  </a:txBody>
                  <a:tcPr marL="7144" marR="7144" marT="714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37,7</a:t>
                      </a:r>
                    </a:p>
                  </a:txBody>
                  <a:tcPr marL="7144" marR="7144" marT="714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38,6</a:t>
                      </a:r>
                    </a:p>
                  </a:txBody>
                  <a:tcPr marL="7144" marR="7144" marT="714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57,1</a:t>
                      </a:r>
                    </a:p>
                  </a:txBody>
                  <a:tcPr marL="7144" marR="7144" marT="714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71,8</a:t>
                      </a:r>
                    </a:p>
                  </a:txBody>
                  <a:tcPr marL="7144" marR="7144" marT="714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83,9</a:t>
                      </a:r>
                    </a:p>
                  </a:txBody>
                  <a:tcPr marL="7144" marR="7144" marT="714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82,4</a:t>
                      </a:r>
                    </a:p>
                  </a:txBody>
                  <a:tcPr marL="7144" marR="7144" marT="714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89</a:t>
                      </a:r>
                    </a:p>
                  </a:txBody>
                  <a:tcPr marL="7144" marR="7144" marT="714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91,9</a:t>
                      </a:r>
                    </a:p>
                  </a:txBody>
                  <a:tcPr marL="7144" marR="7144" marT="7144" marB="0" anchor="b"/>
                </a:tc>
                <a:extLst>
                  <a:ext uri="{0D108BD9-81ED-4DB2-BD59-A6C34878D82A}">
                    <a16:rowId xmlns:a16="http://schemas.microsoft.com/office/drawing/2014/main" val="279822642"/>
                  </a:ext>
                </a:extLst>
              </a:tr>
              <a:tr h="710397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b-NO" sz="1100" dirty="0" smtClean="0"/>
                        <a:t>Gjeld i % av brutto driftsinntekter</a:t>
                      </a:r>
                    </a:p>
                    <a:p>
                      <a:endParaRPr lang="nb-NO" sz="10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nb-NO" sz="100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dirty="0" smtClean="0"/>
                        <a:t>35,7%</a:t>
                      </a:r>
                      <a:endParaRPr lang="nb-NO" sz="10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dirty="0" smtClean="0"/>
                        <a:t>42,6%</a:t>
                      </a:r>
                      <a:endParaRPr lang="nb-NO" sz="10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dirty="0" smtClean="0"/>
                        <a:t>45,6%</a:t>
                      </a:r>
                      <a:endParaRPr lang="nb-NO" sz="10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dirty="0" smtClean="0"/>
                        <a:t>54,8%</a:t>
                      </a:r>
                      <a:endParaRPr lang="nb-NO" sz="10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dirty="0" smtClean="0"/>
                        <a:t>63,7%</a:t>
                      </a:r>
                      <a:endParaRPr lang="nb-NO" sz="10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dirty="0" smtClean="0"/>
                        <a:t>79,5%</a:t>
                      </a:r>
                      <a:endParaRPr lang="nb-NO" sz="10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dirty="0" smtClean="0"/>
                        <a:t>82,6%</a:t>
                      </a:r>
                      <a:endParaRPr lang="nb-NO" sz="10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dirty="0" smtClean="0"/>
                        <a:t>83,1%</a:t>
                      </a:r>
                      <a:endParaRPr lang="nb-NO" sz="100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914388337"/>
                  </a:ext>
                </a:extLst>
              </a:tr>
            </a:tbl>
          </a:graphicData>
        </a:graphic>
      </p:graphicFrame>
      <p:pic>
        <p:nvPicPr>
          <p:cNvPr id="5" name="Bild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72224" y="3605140"/>
            <a:ext cx="3438442" cy="20667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198417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z="2000" dirty="0"/>
              <a:t>Netto driftsresultat i % av brutto driftsinntekter</a:t>
            </a:r>
            <a:endParaRPr lang="nb-NO" dirty="0"/>
          </a:p>
        </p:txBody>
      </p:sp>
      <p:pic>
        <p:nvPicPr>
          <p:cNvPr id="4" name="Plassholder for innhold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27481" y="1425761"/>
            <a:ext cx="6361355" cy="3580805"/>
          </a:xfrm>
          <a:prstGeom prst="rect">
            <a:avLst/>
          </a:prstGeom>
        </p:spPr>
      </p:pic>
      <p:pic>
        <p:nvPicPr>
          <p:cNvPr id="5" name="Bild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12273" y="5151784"/>
            <a:ext cx="5976563" cy="5070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974314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nb-NO" sz="2400" dirty="0" smtClean="0"/>
              <a:t>Disposisjonsfond i % av brutto driftsinntekter</a:t>
            </a:r>
            <a:endParaRPr lang="nb-NO" sz="2400" dirty="0"/>
          </a:p>
        </p:txBody>
      </p:sp>
      <p:pic>
        <p:nvPicPr>
          <p:cNvPr id="5" name="Plassholder for innhold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37181" y="1294646"/>
            <a:ext cx="7129457" cy="4013170"/>
          </a:xfrm>
          <a:prstGeom prst="rect">
            <a:avLst/>
          </a:prstGeom>
        </p:spPr>
      </p:pic>
      <p:pic>
        <p:nvPicPr>
          <p:cNvPr id="6" name="Bild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7362" y="5515297"/>
            <a:ext cx="6898741" cy="5793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49837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b-NO" dirty="0" smtClean="0"/>
              <a:t>Engangstiltak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b-NO" dirty="0" smtClean="0"/>
              <a:t>Finansieres over disposisjonsfondet i 2020</a:t>
            </a:r>
          </a:p>
          <a:p>
            <a:pPr lvl="1"/>
            <a:r>
              <a:rPr lang="nb-NO" dirty="0" err="1" smtClean="0"/>
              <a:t>Snøanlegg</a:t>
            </a:r>
            <a:r>
              <a:rPr lang="nb-NO" dirty="0" smtClean="0"/>
              <a:t> Ringkollen			3,0 millioner kr</a:t>
            </a:r>
          </a:p>
          <a:p>
            <a:pPr lvl="1"/>
            <a:r>
              <a:rPr lang="nb-NO" dirty="0" smtClean="0"/>
              <a:t>Fotballhall Heradsbygda		3,5 millioner kr</a:t>
            </a:r>
          </a:p>
          <a:p>
            <a:pPr lvl="1"/>
            <a:r>
              <a:rPr lang="nb-NO" dirty="0" smtClean="0"/>
              <a:t>Kultursenteret						20 millioner kr</a:t>
            </a:r>
          </a:p>
          <a:p>
            <a:pPr lvl="1"/>
            <a:r>
              <a:rPr lang="nb-NO" dirty="0" err="1" smtClean="0"/>
              <a:t>Riving</a:t>
            </a:r>
            <a:r>
              <a:rPr lang="nb-NO" dirty="0" smtClean="0"/>
              <a:t> av gamle bygninger		</a:t>
            </a:r>
            <a:r>
              <a:rPr lang="nb-NO" u="sng" dirty="0" smtClean="0"/>
              <a:t>3,4 millioner kr</a:t>
            </a:r>
          </a:p>
          <a:p>
            <a:pPr lvl="1"/>
            <a:r>
              <a:rPr lang="nb-NO" dirty="0" smtClean="0"/>
              <a:t>Totalt									29,9 millioner kr</a:t>
            </a:r>
          </a:p>
          <a:p>
            <a:pPr marL="0" indent="0">
              <a:buNone/>
            </a:pPr>
            <a:r>
              <a:rPr lang="nb-NO" dirty="0" smtClean="0"/>
              <a:t>	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83807236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b-NO" dirty="0" smtClean="0"/>
              <a:t>Nye tiltak – Endringer i driften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b-NO" dirty="0" smtClean="0"/>
              <a:t>Vedtak i kommunestyret – 12,5 millioner kroner</a:t>
            </a:r>
          </a:p>
          <a:p>
            <a:r>
              <a:rPr lang="nb-NO" dirty="0" smtClean="0"/>
              <a:t>Nye tiltak – 9,2 millioner kroner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71811545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b-NO" dirty="0" smtClean="0"/>
              <a:t>Budsjett-tilpasninger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nb-NO" sz="2400" dirty="0" smtClean="0"/>
              <a:t>Redusert sykefravær 1%					12 millioner kr</a:t>
            </a:r>
          </a:p>
          <a:p>
            <a:r>
              <a:rPr lang="nb-NO" sz="2400" dirty="0" smtClean="0"/>
              <a:t>Statlig føring for effektivisering 0,5% 		10 millioner kroner</a:t>
            </a:r>
          </a:p>
          <a:p>
            <a:r>
              <a:rPr lang="nb-NO" sz="2400" dirty="0" smtClean="0"/>
              <a:t>Reduksjon årsverk /effekt av digitalisering </a:t>
            </a:r>
            <a:r>
              <a:rPr lang="nb-NO" sz="2400" u="sng" dirty="0" smtClean="0"/>
              <a:t>8 millioner kroner</a:t>
            </a:r>
          </a:p>
          <a:p>
            <a:r>
              <a:rPr lang="nb-NO" sz="2400" dirty="0" smtClean="0"/>
              <a:t>Sum 											30 millioner kroner</a:t>
            </a:r>
            <a:endParaRPr lang="nb-NO" sz="2400" dirty="0"/>
          </a:p>
        </p:txBody>
      </p:sp>
    </p:spTree>
    <p:extLst>
      <p:ext uri="{BB962C8B-B14F-4D97-AF65-F5344CB8AC3E}">
        <p14:creationId xmlns:p14="http://schemas.microsoft.com/office/powerpoint/2010/main" val="109847384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b-NO" dirty="0" smtClean="0"/>
              <a:t>Driftsbudsjett 2020-2023</a:t>
            </a:r>
            <a:endParaRPr lang="nb-NO" dirty="0"/>
          </a:p>
        </p:txBody>
      </p:sp>
      <p:pic>
        <p:nvPicPr>
          <p:cNvPr id="5" name="Plassholder for innhold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05347" y="810024"/>
            <a:ext cx="7007382" cy="56859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74081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b-NO" dirty="0" smtClean="0"/>
              <a:t>Budsjettramme per sektor</a:t>
            </a:r>
            <a:endParaRPr lang="nb-NO" sz="1800" dirty="0"/>
          </a:p>
        </p:txBody>
      </p:sp>
      <p:pic>
        <p:nvPicPr>
          <p:cNvPr id="7" name="Plassholder for innhold 6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50831" y="1801639"/>
            <a:ext cx="9040261" cy="2997218"/>
          </a:xfrm>
          <a:prstGeom prst="rect">
            <a:avLst/>
          </a:prstGeom>
        </p:spPr>
      </p:pic>
      <p:pic>
        <p:nvPicPr>
          <p:cNvPr id="3" name="Bild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0135" y="1708368"/>
            <a:ext cx="1371719" cy="4267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33378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b-NO" dirty="0" smtClean="0"/>
              <a:t>Ikke-gebyrfinansierte investeringer (1)</a:t>
            </a:r>
            <a:endParaRPr lang="nb-NO" dirty="0"/>
          </a:p>
        </p:txBody>
      </p:sp>
      <p:pic>
        <p:nvPicPr>
          <p:cNvPr id="4" name="Plassholder for innhold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02507" y="1024932"/>
            <a:ext cx="7716078" cy="49757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44287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142133" y="202944"/>
            <a:ext cx="7706091" cy="513962"/>
          </a:xfrm>
        </p:spPr>
        <p:txBody>
          <a:bodyPr>
            <a:normAutofit fontScale="90000"/>
          </a:bodyPr>
          <a:lstStyle/>
          <a:p>
            <a:r>
              <a:rPr lang="nb-NO" dirty="0" smtClean="0"/>
              <a:t>Utviklingen i regnskapsmessig resultat 2019</a:t>
            </a:r>
            <a:endParaRPr lang="nb-NO" dirty="0"/>
          </a:p>
        </p:txBody>
      </p:sp>
      <p:graphicFrame>
        <p:nvGraphicFramePr>
          <p:cNvPr id="4" name="Plassholder for innhold 3"/>
          <p:cNvGraphicFramePr>
            <a:graphicFrameLocks noGrp="1"/>
          </p:cNvGraphicFramePr>
          <p:nvPr>
            <p:ph idx="1"/>
          </p:nvPr>
        </p:nvGraphicFramePr>
        <p:xfrm>
          <a:off x="206043" y="1609274"/>
          <a:ext cx="7940148" cy="376197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85037">
                  <a:extLst>
                    <a:ext uri="{9D8B030D-6E8A-4147-A177-3AD203B41FA5}">
                      <a16:colId xmlns:a16="http://schemas.microsoft.com/office/drawing/2014/main" val="448414230"/>
                    </a:ext>
                  </a:extLst>
                </a:gridCol>
                <a:gridCol w="1985037">
                  <a:extLst>
                    <a:ext uri="{9D8B030D-6E8A-4147-A177-3AD203B41FA5}">
                      <a16:colId xmlns:a16="http://schemas.microsoft.com/office/drawing/2014/main" val="3852180591"/>
                    </a:ext>
                  </a:extLst>
                </a:gridCol>
                <a:gridCol w="1985037">
                  <a:extLst>
                    <a:ext uri="{9D8B030D-6E8A-4147-A177-3AD203B41FA5}">
                      <a16:colId xmlns:a16="http://schemas.microsoft.com/office/drawing/2014/main" val="2644312042"/>
                    </a:ext>
                  </a:extLst>
                </a:gridCol>
                <a:gridCol w="1985037">
                  <a:extLst>
                    <a:ext uri="{9D8B030D-6E8A-4147-A177-3AD203B41FA5}">
                      <a16:colId xmlns:a16="http://schemas.microsoft.com/office/drawing/2014/main" val="3838348695"/>
                    </a:ext>
                  </a:extLst>
                </a:gridCol>
              </a:tblGrid>
              <a:tr h="527248">
                <a:tc>
                  <a:txBody>
                    <a:bodyPr/>
                    <a:lstStyle/>
                    <a:p>
                      <a:r>
                        <a:rPr lang="nb-NO" sz="1400" dirty="0" smtClean="0"/>
                        <a:t>Beløp i mill.</a:t>
                      </a:r>
                      <a:r>
                        <a:rPr lang="nb-NO" sz="1400" baseline="0" dirty="0" smtClean="0"/>
                        <a:t> kroner</a:t>
                      </a:r>
                      <a:endParaRPr lang="nb-NO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400" dirty="0" smtClean="0"/>
                        <a:t>1. Tertial – </a:t>
                      </a:r>
                      <a:r>
                        <a:rPr lang="nb-NO" sz="1400" dirty="0" err="1" smtClean="0"/>
                        <a:t>budsjettjust</a:t>
                      </a:r>
                      <a:r>
                        <a:rPr lang="nb-NO" sz="1400" dirty="0" smtClean="0"/>
                        <a:t>.</a:t>
                      </a:r>
                      <a:endParaRPr lang="nb-NO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400" dirty="0" smtClean="0"/>
                        <a:t>2. Tertial</a:t>
                      </a:r>
                      <a:r>
                        <a:rPr lang="nb-NO" sz="1400" baseline="0" dirty="0" smtClean="0"/>
                        <a:t> – forslag </a:t>
                      </a:r>
                      <a:r>
                        <a:rPr lang="nb-NO" sz="1400" baseline="0" dirty="0" err="1" smtClean="0"/>
                        <a:t>budsjettjust</a:t>
                      </a:r>
                      <a:r>
                        <a:rPr lang="nb-NO" sz="1400" baseline="0" dirty="0" smtClean="0"/>
                        <a:t>.</a:t>
                      </a:r>
                      <a:endParaRPr lang="nb-NO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400" dirty="0" smtClean="0"/>
                        <a:t>Prognosen per 2. tertial</a:t>
                      </a:r>
                      <a:endParaRPr lang="nb-NO" sz="140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3193546161"/>
                  </a:ext>
                </a:extLst>
              </a:tr>
              <a:tr h="305469">
                <a:tc>
                  <a:txBody>
                    <a:bodyPr/>
                    <a:lstStyle/>
                    <a:p>
                      <a:r>
                        <a:rPr lang="nb-NO" sz="1400" dirty="0" smtClean="0"/>
                        <a:t>Helse og omsorg</a:t>
                      </a:r>
                      <a:endParaRPr lang="nb-NO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400" dirty="0" smtClean="0"/>
                        <a:t>1,8</a:t>
                      </a:r>
                      <a:endParaRPr lang="nb-NO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400" dirty="0" smtClean="0"/>
                        <a:t>10,0</a:t>
                      </a:r>
                      <a:endParaRPr lang="nb-NO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400" dirty="0" smtClean="0"/>
                        <a:t>5,6</a:t>
                      </a:r>
                      <a:endParaRPr lang="nb-NO" sz="140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635648095"/>
                  </a:ext>
                </a:extLst>
              </a:tr>
              <a:tr h="305469">
                <a:tc>
                  <a:txBody>
                    <a:bodyPr/>
                    <a:lstStyle/>
                    <a:p>
                      <a:r>
                        <a:rPr lang="nb-NO" sz="1400" dirty="0" smtClean="0"/>
                        <a:t>Barn</a:t>
                      </a:r>
                      <a:r>
                        <a:rPr lang="nb-NO" sz="1400" baseline="0" dirty="0" smtClean="0"/>
                        <a:t> og </a:t>
                      </a:r>
                      <a:r>
                        <a:rPr lang="nb-NO" sz="1400" dirty="0" smtClean="0"/>
                        <a:t>Unge</a:t>
                      </a:r>
                      <a:endParaRPr lang="nb-NO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400" dirty="0" smtClean="0"/>
                        <a:t>6,0</a:t>
                      </a:r>
                      <a:endParaRPr lang="nb-NO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endParaRPr lang="nb-NO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endParaRPr lang="nb-NO" sz="140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87842013"/>
                  </a:ext>
                </a:extLst>
              </a:tr>
              <a:tr h="305469">
                <a:tc>
                  <a:txBody>
                    <a:bodyPr/>
                    <a:lstStyle/>
                    <a:p>
                      <a:r>
                        <a:rPr lang="nb-NO" sz="1400" dirty="0" smtClean="0"/>
                        <a:t>Utdanning og Familie</a:t>
                      </a:r>
                      <a:endParaRPr lang="nb-NO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endParaRPr lang="nb-NO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400" dirty="0" smtClean="0"/>
                        <a:t>1,0</a:t>
                      </a:r>
                      <a:endParaRPr lang="nb-NO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400" dirty="0" smtClean="0"/>
                        <a:t>5,0</a:t>
                      </a:r>
                      <a:endParaRPr lang="nb-NO" sz="140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878768147"/>
                  </a:ext>
                </a:extLst>
              </a:tr>
              <a:tr h="305469">
                <a:tc>
                  <a:txBody>
                    <a:bodyPr/>
                    <a:lstStyle/>
                    <a:p>
                      <a:r>
                        <a:rPr lang="nb-NO" sz="1400" dirty="0" smtClean="0"/>
                        <a:t>Teknisk</a:t>
                      </a:r>
                      <a:endParaRPr lang="nb-NO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endParaRPr lang="nb-NO" sz="140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400" dirty="0" smtClean="0"/>
                        <a:t>4,0</a:t>
                      </a:r>
                      <a:endParaRPr lang="nb-NO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400" dirty="0" smtClean="0"/>
                        <a:t>1,2</a:t>
                      </a:r>
                      <a:endParaRPr lang="nb-NO" sz="140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9726315"/>
                  </a:ext>
                </a:extLst>
              </a:tr>
              <a:tr h="305469">
                <a:tc>
                  <a:txBody>
                    <a:bodyPr/>
                    <a:lstStyle/>
                    <a:p>
                      <a:r>
                        <a:rPr lang="nb-NO" sz="1400" dirty="0" smtClean="0"/>
                        <a:t>Selvkost</a:t>
                      </a:r>
                      <a:endParaRPr lang="nb-NO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endParaRPr lang="nb-NO" sz="140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endParaRPr lang="nb-NO" sz="140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400" dirty="0" smtClean="0"/>
                        <a:t>4,6</a:t>
                      </a:r>
                      <a:endParaRPr lang="nb-NO" sz="140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3739398829"/>
                  </a:ext>
                </a:extLst>
              </a:tr>
              <a:tr h="305469">
                <a:tc>
                  <a:txBody>
                    <a:bodyPr/>
                    <a:lstStyle/>
                    <a:p>
                      <a:r>
                        <a:rPr lang="nb-NO" sz="1400" dirty="0" smtClean="0"/>
                        <a:t>Avsetninger</a:t>
                      </a:r>
                      <a:endParaRPr lang="nb-NO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endParaRPr lang="nb-NO" sz="140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endParaRPr lang="nb-NO" sz="140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400" dirty="0" smtClean="0"/>
                        <a:t>7,8</a:t>
                      </a:r>
                      <a:endParaRPr lang="nb-NO" sz="140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2832109080"/>
                  </a:ext>
                </a:extLst>
              </a:tr>
              <a:tr h="305469">
                <a:tc>
                  <a:txBody>
                    <a:bodyPr/>
                    <a:lstStyle/>
                    <a:p>
                      <a:r>
                        <a:rPr lang="nb-NO" sz="1400" dirty="0" smtClean="0"/>
                        <a:t>Frie inntekter</a:t>
                      </a:r>
                      <a:endParaRPr lang="nb-NO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lvl="0" indent="0" algn="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b-NO" sz="1400" dirty="0" smtClean="0"/>
                        <a:t>5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400" dirty="0" smtClean="0"/>
                        <a:t>10,56</a:t>
                      </a:r>
                      <a:endParaRPr lang="nb-NO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400" dirty="0" smtClean="0"/>
                        <a:t>7,2</a:t>
                      </a:r>
                      <a:endParaRPr lang="nb-NO" sz="140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254600476"/>
                  </a:ext>
                </a:extLst>
              </a:tr>
              <a:tr h="305469">
                <a:tc>
                  <a:txBody>
                    <a:bodyPr/>
                    <a:lstStyle/>
                    <a:p>
                      <a:r>
                        <a:rPr lang="nb-NO" sz="1400" dirty="0" smtClean="0"/>
                        <a:t>Finansnetto</a:t>
                      </a:r>
                      <a:endParaRPr lang="nb-NO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endParaRPr lang="nb-NO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400" dirty="0" smtClean="0"/>
                        <a:t>4,4</a:t>
                      </a:r>
                      <a:endParaRPr lang="nb-NO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400" dirty="0" smtClean="0"/>
                        <a:t>2,5</a:t>
                      </a:r>
                      <a:endParaRPr lang="nb-NO" sz="140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3025582942"/>
                  </a:ext>
                </a:extLst>
              </a:tr>
              <a:tr h="504370">
                <a:tc>
                  <a:txBody>
                    <a:bodyPr/>
                    <a:lstStyle/>
                    <a:p>
                      <a:r>
                        <a:rPr lang="nb-NO" sz="1400" dirty="0" smtClean="0"/>
                        <a:t>Redusert regnskapsmessig resultat</a:t>
                      </a:r>
                      <a:endParaRPr lang="nb-NO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400" dirty="0" smtClean="0"/>
                        <a:t>2,8</a:t>
                      </a:r>
                      <a:endParaRPr lang="nb-NO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400" dirty="0" smtClean="0"/>
                        <a:t>0</a:t>
                      </a:r>
                      <a:endParaRPr lang="nb-NO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400" dirty="0" smtClean="0"/>
                        <a:t>14,5</a:t>
                      </a:r>
                      <a:endParaRPr lang="nb-NO" sz="140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2800498973"/>
                  </a:ext>
                </a:extLst>
              </a:tr>
              <a:tr h="286604">
                <a:tc>
                  <a:txBody>
                    <a:bodyPr/>
                    <a:lstStyle/>
                    <a:p>
                      <a:r>
                        <a:rPr lang="nb-NO" sz="1400" dirty="0" smtClean="0"/>
                        <a:t>Regnskapsmessig resultat</a:t>
                      </a:r>
                      <a:endParaRPr lang="nb-NO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400" dirty="0" smtClean="0"/>
                        <a:t>32,7</a:t>
                      </a:r>
                      <a:endParaRPr lang="nb-NO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400" dirty="0" smtClean="0"/>
                        <a:t>32,7</a:t>
                      </a:r>
                      <a:endParaRPr lang="nb-NO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400" dirty="0" smtClean="0"/>
                        <a:t>18,2</a:t>
                      </a:r>
                      <a:endParaRPr lang="nb-NO" sz="140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4421625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031045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b-NO" dirty="0"/>
              <a:t>Ikke-gebyrfinansierte investeringer </a:t>
            </a:r>
            <a:r>
              <a:rPr lang="nb-NO" dirty="0" smtClean="0"/>
              <a:t>(2)</a:t>
            </a:r>
            <a:endParaRPr lang="nb-NO" dirty="0"/>
          </a:p>
        </p:txBody>
      </p:sp>
      <p:pic>
        <p:nvPicPr>
          <p:cNvPr id="7" name="Bild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7633" y="858129"/>
            <a:ext cx="6197035" cy="55946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749429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b-NO" dirty="0"/>
              <a:t>Ikke-gebyrfinansierte investeringer </a:t>
            </a:r>
            <a:r>
              <a:rPr lang="nb-NO" dirty="0" smtClean="0"/>
              <a:t>(3)</a:t>
            </a:r>
            <a:endParaRPr lang="nb-NO" dirty="0"/>
          </a:p>
        </p:txBody>
      </p:sp>
      <p:pic>
        <p:nvPicPr>
          <p:cNvPr id="5" name="Bild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4981" y="1249794"/>
            <a:ext cx="6591718" cy="52998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9910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b-NO" dirty="0" smtClean="0"/>
              <a:t>Gebyrfinansierte investeringer</a:t>
            </a:r>
            <a:endParaRPr lang="nb-NO" dirty="0"/>
          </a:p>
        </p:txBody>
      </p:sp>
      <p:pic>
        <p:nvPicPr>
          <p:cNvPr id="4" name="Plassholder for innhold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33047" y="978937"/>
            <a:ext cx="7438172" cy="52912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29425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b-NO" dirty="0" smtClean="0"/>
              <a:t>Folkevalgte og revisjon - tiltak</a:t>
            </a:r>
            <a:endParaRPr lang="nb-NO" dirty="0"/>
          </a:p>
        </p:txBody>
      </p:sp>
      <p:pic>
        <p:nvPicPr>
          <p:cNvPr id="4" name="Plassholder for innhold 3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362547" y="1728056"/>
            <a:ext cx="6303413" cy="1030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56173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b-NO" dirty="0" smtClean="0"/>
              <a:t>Administrasjon og fellestjenester</a:t>
            </a:r>
            <a:endParaRPr lang="nb-NO" dirty="0"/>
          </a:p>
        </p:txBody>
      </p:sp>
      <p:pic>
        <p:nvPicPr>
          <p:cNvPr id="4" name="Plassholder for innhold 3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01774" y="1508107"/>
            <a:ext cx="8123523" cy="21796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4694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b-NO" dirty="0" smtClean="0"/>
              <a:t>Strategi og utvikling</a:t>
            </a:r>
            <a:endParaRPr lang="nb-NO" dirty="0"/>
          </a:p>
        </p:txBody>
      </p:sp>
      <p:pic>
        <p:nvPicPr>
          <p:cNvPr id="4" name="Plassholder for innhold 3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41967" y="1234569"/>
            <a:ext cx="6930434" cy="20411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488854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b-NO" dirty="0" smtClean="0"/>
              <a:t>Utdanning og familie</a:t>
            </a:r>
            <a:endParaRPr lang="nb-NO" dirty="0"/>
          </a:p>
        </p:txBody>
      </p:sp>
      <p:pic>
        <p:nvPicPr>
          <p:cNvPr id="5" name="Plassholder for innhold 4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68485" y="1185706"/>
            <a:ext cx="7261633" cy="36616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42935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b-NO" smtClean="0"/>
              <a:t>Helse og omsorg</a:t>
            </a:r>
            <a:endParaRPr lang="nb-NO"/>
          </a:p>
        </p:txBody>
      </p:sp>
      <p:pic>
        <p:nvPicPr>
          <p:cNvPr id="5" name="Plassholder for innhold 4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332403" y="1349565"/>
            <a:ext cx="8107448" cy="38755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82128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b-NO" dirty="0" smtClean="0"/>
              <a:t>Teknisk, idrett og kultur</a:t>
            </a:r>
            <a:endParaRPr lang="nb-NO" dirty="0"/>
          </a:p>
        </p:txBody>
      </p:sp>
      <p:pic>
        <p:nvPicPr>
          <p:cNvPr id="4" name="Plassholder for innhold 3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925595" y="894303"/>
            <a:ext cx="6664982" cy="52826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95750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b-NO" dirty="0" smtClean="0"/>
              <a:t>Videre framdrift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122254" y="880764"/>
            <a:ext cx="8813335" cy="5691485"/>
          </a:xfrm>
        </p:spPr>
        <p:txBody>
          <a:bodyPr>
            <a:normAutofit lnSpcReduction="10000"/>
          </a:bodyPr>
          <a:lstStyle/>
          <a:p>
            <a:r>
              <a:rPr lang="nb-NO" dirty="0" smtClean="0"/>
              <a:t>5. november– Formannskapet behandler Budsjettet for 2020 og Handlingsprogrammet for 2020-2023 og legger sin innstilling ut på høring</a:t>
            </a:r>
          </a:p>
          <a:p>
            <a:r>
              <a:rPr lang="nb-NO" dirty="0" smtClean="0"/>
              <a:t>21. november – Høringsfrist for Budsjett 2020 og HP 2020-2023</a:t>
            </a:r>
          </a:p>
          <a:p>
            <a:r>
              <a:rPr lang="nb-NO" dirty="0" smtClean="0"/>
              <a:t>3. desember– Formannskapet behandler forslaget til budsjett 2020 og HP 2020-2023</a:t>
            </a:r>
          </a:p>
          <a:p>
            <a:r>
              <a:rPr lang="nb-NO" dirty="0" smtClean="0"/>
              <a:t>12. desember– Kommunestyrets budsjettmøte – Kommunestyret behandler forslag til budsjett 2020 og HP 2020-2023</a:t>
            </a:r>
          </a:p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24951229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nb-NO" sz="2400" dirty="0" smtClean="0"/>
              <a:t>Sammendrag av hovedfunn - folkehelseoversikten</a:t>
            </a:r>
            <a:endParaRPr lang="nb-NO" sz="2400" dirty="0"/>
          </a:p>
        </p:txBody>
      </p:sp>
      <p:sp>
        <p:nvSpPr>
          <p:cNvPr id="4" name="Tekstboks 2"/>
          <p:cNvSpPr txBox="1">
            <a:spLocks noChangeArrowheads="1"/>
          </p:cNvSpPr>
          <p:nvPr/>
        </p:nvSpPr>
        <p:spPr bwMode="auto">
          <a:xfrm>
            <a:off x="198329" y="1571806"/>
            <a:ext cx="2369317" cy="1056242"/>
          </a:xfrm>
          <a:prstGeom prst="rect">
            <a:avLst/>
          </a:prstGeom>
          <a:solidFill>
            <a:srgbClr val="FFFFFF">
              <a:alpha val="80000"/>
            </a:srgbClr>
          </a:solidFill>
          <a:ln w="9525">
            <a:noFill/>
            <a:miter lim="800000"/>
            <a:headEnd/>
            <a:tailEnd/>
          </a:ln>
        </p:spPr>
        <p:txBody>
          <a:bodyPr rot="0" vert="horz" wrap="square" lIns="68580" tIns="34290" rIns="68580" bIns="34290" anchor="t" anchorCtr="0">
            <a:noAutofit/>
          </a:bodyPr>
          <a:lstStyle/>
          <a:p>
            <a:r>
              <a:rPr lang="nb-NO" sz="1350" b="1" dirty="0">
                <a:latin typeface="Pragmatica Light" panose="020B04030405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Befolkningssammensetning</a:t>
            </a:r>
            <a:endParaRPr lang="nb-NO" sz="1350" dirty="0">
              <a:latin typeface="Pragmatica Light" panose="020B04030405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nb-NO" sz="1350" dirty="0">
                <a:latin typeface="Pragmatica Light" panose="020B04030405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	Befolkningsvekst</a:t>
            </a:r>
          </a:p>
          <a:p>
            <a:r>
              <a:rPr lang="nb-NO" sz="1350" dirty="0">
                <a:latin typeface="Pragmatica Light" panose="020B04030405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	Levealder</a:t>
            </a:r>
          </a:p>
          <a:p>
            <a:r>
              <a:rPr lang="nb-NO" sz="1350" dirty="0">
                <a:latin typeface="Pragmatica Light" panose="020B04030405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	Utdanning</a:t>
            </a:r>
          </a:p>
          <a:p>
            <a:pPr>
              <a:spcAft>
                <a:spcPts val="600"/>
              </a:spcAft>
            </a:pPr>
            <a:r>
              <a:rPr lang="nb-NO" sz="1350" dirty="0">
                <a:latin typeface="Pragmatica ExtraLight" panose="020B03030405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nb-NO" sz="135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Tekstboks 2"/>
          <p:cNvSpPr txBox="1">
            <a:spLocks noChangeArrowheads="1"/>
          </p:cNvSpPr>
          <p:nvPr/>
        </p:nvSpPr>
        <p:spPr bwMode="auto">
          <a:xfrm>
            <a:off x="440417" y="3079691"/>
            <a:ext cx="2972520" cy="2883845"/>
          </a:xfrm>
          <a:prstGeom prst="rect">
            <a:avLst/>
          </a:prstGeom>
          <a:solidFill>
            <a:srgbClr val="FFFFFF">
              <a:alpha val="80000"/>
            </a:srgbClr>
          </a:solidFill>
          <a:ln w="9525">
            <a:noFill/>
            <a:miter lim="800000"/>
            <a:headEnd/>
            <a:tailEnd/>
          </a:ln>
        </p:spPr>
        <p:txBody>
          <a:bodyPr rot="0" vert="horz" wrap="square" lIns="68580" tIns="34290" rIns="68580" bIns="34290" anchor="t" anchorCtr="0">
            <a:noAutofit/>
          </a:bodyPr>
          <a:lstStyle/>
          <a:p>
            <a:r>
              <a:rPr lang="nb-NO" sz="1350" b="1" dirty="0">
                <a:latin typeface="Pragmatica Light" panose="020B04030405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Levekår</a:t>
            </a:r>
            <a:endParaRPr lang="nb-NO" sz="1350" dirty="0">
              <a:latin typeface="Pragmatica Light" panose="020B04030405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nb-NO" sz="1350" dirty="0">
                <a:latin typeface="Pragmatica Light" panose="020B04030405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	Eier egen bolig</a:t>
            </a:r>
          </a:p>
          <a:p>
            <a:r>
              <a:rPr lang="nb-NO" sz="1350" dirty="0">
                <a:latin typeface="Pragmatica Light" panose="020B04030405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	Privat sysselsetting</a:t>
            </a:r>
          </a:p>
          <a:p>
            <a:r>
              <a:rPr lang="nb-NO" sz="1350" dirty="0">
                <a:latin typeface="Pragmatica Light" panose="020B04030405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	Arbeidsledighet</a:t>
            </a:r>
          </a:p>
          <a:p>
            <a:r>
              <a:rPr lang="nb-NO" sz="1350" dirty="0">
                <a:latin typeface="Pragmatica Light" panose="020B04030405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	Leier bolig</a:t>
            </a:r>
          </a:p>
          <a:p>
            <a:r>
              <a:rPr lang="nb-NO" sz="1350" dirty="0">
                <a:latin typeface="Pragmatica Light" panose="020B04030405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	Sykefravær</a:t>
            </a:r>
          </a:p>
          <a:p>
            <a:r>
              <a:rPr lang="nb-NO" sz="1350" dirty="0">
                <a:latin typeface="Pragmatica Light" panose="020B04030405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	Næringsvirksomhet</a:t>
            </a:r>
          </a:p>
          <a:p>
            <a:r>
              <a:rPr lang="nb-NO" sz="1350" dirty="0">
                <a:latin typeface="Pragmatica Light" panose="020B04030405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	Inntektsulikhet</a:t>
            </a:r>
          </a:p>
          <a:p>
            <a:r>
              <a:rPr lang="nb-NO" sz="1350" dirty="0">
                <a:latin typeface="Pragmatica Light" panose="020B04030405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	Bor alene</a:t>
            </a:r>
          </a:p>
          <a:p>
            <a:r>
              <a:rPr lang="nb-NO" sz="1350" dirty="0">
                <a:latin typeface="Pragmatica Light" panose="020B04030405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	Uføretrygd</a:t>
            </a:r>
          </a:p>
          <a:p>
            <a:r>
              <a:rPr lang="nb-NO" sz="1350" dirty="0">
                <a:latin typeface="Pragmatica Light" panose="020B04030405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	Pendling</a:t>
            </a:r>
          </a:p>
          <a:p>
            <a:r>
              <a:rPr lang="nb-NO" sz="1350" dirty="0">
                <a:latin typeface="Pragmatica Light" panose="020B04030405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	Lavinntekt</a:t>
            </a:r>
          </a:p>
          <a:p>
            <a:r>
              <a:rPr lang="nb-NO" sz="1350" dirty="0">
                <a:latin typeface="Pragmatica Light" panose="020B04030405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pPr>
              <a:spcAft>
                <a:spcPts val="600"/>
              </a:spcAft>
            </a:pPr>
            <a:r>
              <a:rPr lang="nb-NO" sz="1350" dirty="0">
                <a:latin typeface="Pragmatica ExtraLight" panose="020B03030405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nb-NO" sz="135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Tekstboks 2"/>
          <p:cNvSpPr txBox="1">
            <a:spLocks noChangeArrowheads="1"/>
          </p:cNvSpPr>
          <p:nvPr/>
        </p:nvSpPr>
        <p:spPr bwMode="auto">
          <a:xfrm>
            <a:off x="2700998" y="1580548"/>
            <a:ext cx="2509035" cy="1661648"/>
          </a:xfrm>
          <a:prstGeom prst="rect">
            <a:avLst/>
          </a:prstGeom>
          <a:solidFill>
            <a:srgbClr val="FFFFFF">
              <a:alpha val="80000"/>
            </a:srgbClr>
          </a:solidFill>
          <a:ln w="9525">
            <a:noFill/>
            <a:miter lim="800000"/>
            <a:headEnd/>
            <a:tailEnd/>
          </a:ln>
        </p:spPr>
        <p:txBody>
          <a:bodyPr rot="0" vert="horz" wrap="square" lIns="68580" tIns="34290" rIns="68580" bIns="34290" anchor="t" anchorCtr="0">
            <a:noAutofit/>
          </a:bodyPr>
          <a:lstStyle/>
          <a:p>
            <a:r>
              <a:rPr lang="nb-NO" sz="1350" b="1" dirty="0">
                <a:latin typeface="Pragmatica Light" panose="020B04030405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Oppvekst</a:t>
            </a:r>
            <a:endParaRPr lang="nb-NO" sz="1350" dirty="0">
              <a:latin typeface="Pragmatica Light" panose="020B04030405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nb-NO" sz="1350" dirty="0">
                <a:latin typeface="Pragmatica Light" panose="020B04030405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	Barnehagedekning</a:t>
            </a:r>
          </a:p>
          <a:p>
            <a:r>
              <a:rPr lang="nb-NO" sz="1350" dirty="0">
                <a:latin typeface="Pragmatica Light" panose="020B04030405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	Trivsel (barneskole)</a:t>
            </a:r>
          </a:p>
          <a:p>
            <a:r>
              <a:rPr lang="nb-NO" sz="1350" dirty="0">
                <a:latin typeface="Pragmatica Light" panose="020B04030405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	Læringsmiljø </a:t>
            </a:r>
          </a:p>
          <a:p>
            <a:r>
              <a:rPr lang="nb-NO" sz="1350" dirty="0">
                <a:latin typeface="Pragmatica Light" panose="020B04030405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	(grunnskole)</a:t>
            </a:r>
          </a:p>
          <a:p>
            <a:r>
              <a:rPr lang="nb-NO" sz="1350" dirty="0">
                <a:latin typeface="Pragmatica Light" panose="020B04030405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	Minoritetsbakgrunn </a:t>
            </a:r>
          </a:p>
          <a:p>
            <a:r>
              <a:rPr lang="nb-NO" sz="1350" dirty="0">
                <a:latin typeface="Pragmatica Light" panose="020B04030405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	i barnehage</a:t>
            </a:r>
          </a:p>
          <a:p>
            <a:pPr>
              <a:spcAft>
                <a:spcPts val="600"/>
              </a:spcAft>
            </a:pPr>
            <a:r>
              <a:rPr lang="nb-NO" sz="1350" dirty="0">
                <a:latin typeface="Pragmatica ExtraLight" panose="020B03030405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nb-NO" sz="135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9" name="Tekstboks 2"/>
          <p:cNvSpPr txBox="1">
            <a:spLocks noChangeArrowheads="1"/>
          </p:cNvSpPr>
          <p:nvPr/>
        </p:nvSpPr>
        <p:spPr bwMode="auto">
          <a:xfrm>
            <a:off x="2690527" y="3079691"/>
            <a:ext cx="2617756" cy="2030978"/>
          </a:xfrm>
          <a:prstGeom prst="rect">
            <a:avLst/>
          </a:prstGeom>
          <a:solidFill>
            <a:srgbClr val="FFFFFF">
              <a:alpha val="80000"/>
            </a:srgbClr>
          </a:solidFill>
          <a:ln w="9525">
            <a:noFill/>
            <a:miter lim="800000"/>
            <a:headEnd/>
            <a:tailEnd/>
          </a:ln>
        </p:spPr>
        <p:txBody>
          <a:bodyPr rot="0" vert="horz" wrap="square" lIns="68580" tIns="34290" rIns="68580" bIns="34290" anchor="t" anchorCtr="0">
            <a:noAutofit/>
          </a:bodyPr>
          <a:lstStyle/>
          <a:p>
            <a:r>
              <a:rPr lang="nb-NO" sz="1350" b="1" dirty="0">
                <a:latin typeface="Pragmatica Light" panose="020B04030405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Miljøfaktorer</a:t>
            </a:r>
            <a:endParaRPr lang="nb-NO" sz="1350" dirty="0">
              <a:latin typeface="Pragmatica Light" panose="020B04030405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nb-NO" sz="1350" dirty="0">
                <a:latin typeface="Pragmatica Light" panose="020B04030405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	Vannkvalitet</a:t>
            </a:r>
          </a:p>
          <a:p>
            <a:r>
              <a:rPr lang="nb-NO" sz="1350" dirty="0">
                <a:latin typeface="Pragmatica Light" panose="020B04030405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	Ungdomskriminalitet</a:t>
            </a:r>
          </a:p>
          <a:p>
            <a:r>
              <a:rPr lang="nb-NO" sz="1350" dirty="0">
                <a:latin typeface="Pragmatica Light" panose="020B04030405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	Universell utforming</a:t>
            </a:r>
          </a:p>
          <a:p>
            <a:r>
              <a:rPr lang="nb-NO" sz="1350" dirty="0">
                <a:latin typeface="Pragmatica Light" panose="020B04030405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	Kollektivtilbud</a:t>
            </a:r>
          </a:p>
          <a:p>
            <a:r>
              <a:rPr lang="nb-NO" sz="1350" dirty="0">
                <a:latin typeface="Pragmatica Light" panose="020B04030405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	Ensomhet (ungdom)</a:t>
            </a:r>
          </a:p>
          <a:p>
            <a:r>
              <a:rPr lang="nb-NO" sz="1350" dirty="0">
                <a:latin typeface="Pragmatica Light" panose="020B04030405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	Deltakelse i frivillige 	organisasjoner</a:t>
            </a:r>
          </a:p>
          <a:p>
            <a:r>
              <a:rPr lang="nb-NO" sz="1350" dirty="0">
                <a:latin typeface="Pragmatica Light" panose="020B04030405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	Valgdeltakelse</a:t>
            </a:r>
          </a:p>
          <a:p>
            <a:pPr>
              <a:spcAft>
                <a:spcPts val="600"/>
              </a:spcAft>
            </a:pPr>
            <a:r>
              <a:rPr lang="nb-NO" sz="1350" dirty="0">
                <a:latin typeface="Pragmatica ExtraLight" panose="020B03030405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nb-NO" sz="135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0" name="Tekstboks 2"/>
          <p:cNvSpPr txBox="1">
            <a:spLocks noChangeArrowheads="1"/>
          </p:cNvSpPr>
          <p:nvPr/>
        </p:nvSpPr>
        <p:spPr bwMode="auto">
          <a:xfrm>
            <a:off x="5117911" y="1580548"/>
            <a:ext cx="2876266" cy="734732"/>
          </a:xfrm>
          <a:prstGeom prst="rect">
            <a:avLst/>
          </a:prstGeom>
          <a:solidFill>
            <a:srgbClr val="FFFFFF">
              <a:alpha val="80000"/>
            </a:srgbClr>
          </a:solidFill>
          <a:ln w="9525">
            <a:noFill/>
            <a:miter lim="800000"/>
            <a:headEnd/>
            <a:tailEnd/>
          </a:ln>
        </p:spPr>
        <p:txBody>
          <a:bodyPr rot="0" vert="horz" wrap="square" lIns="68580" tIns="34290" rIns="68580" bIns="34290" anchor="t" anchorCtr="0">
            <a:noAutofit/>
          </a:bodyPr>
          <a:lstStyle/>
          <a:p>
            <a:r>
              <a:rPr lang="nb-NO" sz="1350" b="1" dirty="0">
                <a:latin typeface="Pragmatica Light" panose="020B04030405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Skader og ulykker</a:t>
            </a:r>
            <a:endParaRPr lang="nb-NO" sz="1350" dirty="0">
              <a:latin typeface="Pragmatica Light" panose="020B04030405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nb-NO" sz="1350" dirty="0">
                <a:latin typeface="Pragmatica Light" panose="020B04030405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	Dødsfall (brann)</a:t>
            </a:r>
          </a:p>
          <a:p>
            <a:r>
              <a:rPr lang="nb-NO" sz="1350" dirty="0">
                <a:latin typeface="Pragmatica Light" panose="020B04030405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	Sykehusbehandling</a:t>
            </a:r>
          </a:p>
          <a:p>
            <a:r>
              <a:rPr lang="nb-NO" sz="1350" dirty="0">
                <a:latin typeface="Pragmatica Light" panose="020B04030405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	</a:t>
            </a:r>
          </a:p>
          <a:p>
            <a:pPr>
              <a:spcAft>
                <a:spcPts val="600"/>
              </a:spcAft>
            </a:pPr>
            <a:r>
              <a:rPr lang="nb-NO" sz="1350" dirty="0">
                <a:latin typeface="Pragmatica ExtraLight" panose="020B03030405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nb-NO" sz="135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cxnSp>
        <p:nvCxnSpPr>
          <p:cNvPr id="30" name="Rett linje 29"/>
          <p:cNvCxnSpPr/>
          <p:nvPr/>
        </p:nvCxnSpPr>
        <p:spPr>
          <a:xfrm>
            <a:off x="198329" y="3282434"/>
            <a:ext cx="4786780" cy="37824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" name="Rett linje 30"/>
          <p:cNvCxnSpPr/>
          <p:nvPr/>
        </p:nvCxnSpPr>
        <p:spPr>
          <a:xfrm flipV="1">
            <a:off x="2540843" y="1608027"/>
            <a:ext cx="26803" cy="4121474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4" name="Rett linje 33"/>
          <p:cNvCxnSpPr/>
          <p:nvPr/>
        </p:nvCxnSpPr>
        <p:spPr>
          <a:xfrm flipV="1">
            <a:off x="4958306" y="1497139"/>
            <a:ext cx="26803" cy="4121474"/>
          </a:xfrm>
          <a:prstGeom prst="line">
            <a:avLst/>
          </a:prstGeom>
          <a:ln w="1270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5" name="Rett linje 34"/>
          <p:cNvCxnSpPr/>
          <p:nvPr/>
        </p:nvCxnSpPr>
        <p:spPr>
          <a:xfrm>
            <a:off x="126678" y="1789210"/>
            <a:ext cx="7867499" cy="25451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6" name="Pil opp 35"/>
          <p:cNvSpPr/>
          <p:nvPr/>
        </p:nvSpPr>
        <p:spPr>
          <a:xfrm rot="2929175">
            <a:off x="421351" y="1807327"/>
            <a:ext cx="179127" cy="205161"/>
          </a:xfrm>
          <a:prstGeom prst="upArrow">
            <a:avLst/>
          </a:prstGeom>
          <a:solidFill>
            <a:srgbClr val="FFC000">
              <a:alpha val="80000"/>
            </a:srgbClr>
          </a:solidFill>
          <a:ln>
            <a:solidFill>
              <a:srgbClr val="FFC000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sz="1350"/>
          </a:p>
        </p:txBody>
      </p:sp>
      <p:sp>
        <p:nvSpPr>
          <p:cNvPr id="37" name="Ellipse 36"/>
          <p:cNvSpPr/>
          <p:nvPr/>
        </p:nvSpPr>
        <p:spPr>
          <a:xfrm>
            <a:off x="601458" y="3320258"/>
            <a:ext cx="180050" cy="185170"/>
          </a:xfrm>
          <a:prstGeom prst="ellipse">
            <a:avLst/>
          </a:prstGeom>
          <a:solidFill>
            <a:srgbClr val="00B050">
              <a:alpha val="50000"/>
            </a:srgbClr>
          </a:solidFill>
          <a:ln>
            <a:solidFill>
              <a:srgbClr val="00B050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ot="0" spcFirstLastPara="0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nb-NO" sz="1350"/>
          </a:p>
        </p:txBody>
      </p:sp>
      <p:sp>
        <p:nvSpPr>
          <p:cNvPr id="38" name="Likebent trekant 37"/>
          <p:cNvSpPr/>
          <p:nvPr/>
        </p:nvSpPr>
        <p:spPr>
          <a:xfrm>
            <a:off x="627116" y="3954199"/>
            <a:ext cx="154392" cy="139817"/>
          </a:xfrm>
          <a:prstGeom prst="triangle">
            <a:avLst/>
          </a:prstGeom>
          <a:solidFill>
            <a:srgbClr val="C00000">
              <a:alpha val="50000"/>
            </a:srgb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nb-NO" sz="1350"/>
          </a:p>
        </p:txBody>
      </p:sp>
      <p:sp>
        <p:nvSpPr>
          <p:cNvPr id="41" name="Pil opp 40"/>
          <p:cNvSpPr/>
          <p:nvPr/>
        </p:nvSpPr>
        <p:spPr>
          <a:xfrm rot="2929175">
            <a:off x="421350" y="2009651"/>
            <a:ext cx="179127" cy="205161"/>
          </a:xfrm>
          <a:prstGeom prst="upArrow">
            <a:avLst/>
          </a:prstGeom>
          <a:solidFill>
            <a:srgbClr val="FFC000">
              <a:alpha val="80000"/>
            </a:srgbClr>
          </a:solidFill>
          <a:ln>
            <a:solidFill>
              <a:srgbClr val="FFC000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sz="1350"/>
          </a:p>
        </p:txBody>
      </p:sp>
      <p:sp>
        <p:nvSpPr>
          <p:cNvPr id="42" name="Pil opp 41"/>
          <p:cNvSpPr/>
          <p:nvPr/>
        </p:nvSpPr>
        <p:spPr>
          <a:xfrm rot="2929175">
            <a:off x="421348" y="2212802"/>
            <a:ext cx="179127" cy="205161"/>
          </a:xfrm>
          <a:prstGeom prst="upArrow">
            <a:avLst/>
          </a:prstGeom>
          <a:solidFill>
            <a:srgbClr val="FFC000">
              <a:alpha val="80000"/>
            </a:srgbClr>
          </a:solidFill>
          <a:ln>
            <a:solidFill>
              <a:srgbClr val="FFC000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sz="1350"/>
          </a:p>
        </p:txBody>
      </p:sp>
      <p:sp>
        <p:nvSpPr>
          <p:cNvPr id="43" name="Pil opp 42"/>
          <p:cNvSpPr/>
          <p:nvPr/>
        </p:nvSpPr>
        <p:spPr>
          <a:xfrm rot="2929175">
            <a:off x="620358" y="3736274"/>
            <a:ext cx="179127" cy="205161"/>
          </a:xfrm>
          <a:prstGeom prst="upArrow">
            <a:avLst/>
          </a:prstGeom>
          <a:solidFill>
            <a:srgbClr val="FFC000">
              <a:alpha val="80000"/>
            </a:srgbClr>
          </a:solidFill>
          <a:ln>
            <a:solidFill>
              <a:srgbClr val="FFC000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sz="1350"/>
          </a:p>
        </p:txBody>
      </p:sp>
      <p:sp>
        <p:nvSpPr>
          <p:cNvPr id="44" name="Pil opp 43"/>
          <p:cNvSpPr/>
          <p:nvPr/>
        </p:nvSpPr>
        <p:spPr>
          <a:xfrm rot="2929175">
            <a:off x="2895666" y="2253570"/>
            <a:ext cx="179127" cy="205161"/>
          </a:xfrm>
          <a:prstGeom prst="upArrow">
            <a:avLst/>
          </a:prstGeom>
          <a:solidFill>
            <a:srgbClr val="FFC000">
              <a:alpha val="80000"/>
            </a:srgbClr>
          </a:solidFill>
          <a:ln>
            <a:solidFill>
              <a:srgbClr val="FFC000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sz="1350"/>
          </a:p>
        </p:txBody>
      </p:sp>
      <p:sp>
        <p:nvSpPr>
          <p:cNvPr id="46" name="Ellipse 45"/>
          <p:cNvSpPr/>
          <p:nvPr/>
        </p:nvSpPr>
        <p:spPr>
          <a:xfrm>
            <a:off x="601458" y="3544043"/>
            <a:ext cx="180050" cy="185170"/>
          </a:xfrm>
          <a:prstGeom prst="ellipse">
            <a:avLst/>
          </a:prstGeom>
          <a:solidFill>
            <a:srgbClr val="00B050">
              <a:alpha val="50000"/>
            </a:srgbClr>
          </a:solidFill>
          <a:ln>
            <a:solidFill>
              <a:srgbClr val="00B050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ot="0" spcFirstLastPara="0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nb-NO" sz="1350"/>
          </a:p>
        </p:txBody>
      </p:sp>
      <p:sp>
        <p:nvSpPr>
          <p:cNvPr id="47" name="Ellipse 46"/>
          <p:cNvSpPr/>
          <p:nvPr/>
        </p:nvSpPr>
        <p:spPr>
          <a:xfrm>
            <a:off x="2884214" y="1839063"/>
            <a:ext cx="180050" cy="185170"/>
          </a:xfrm>
          <a:prstGeom prst="ellipse">
            <a:avLst/>
          </a:prstGeom>
          <a:solidFill>
            <a:srgbClr val="00B050">
              <a:alpha val="50000"/>
            </a:srgbClr>
          </a:solidFill>
          <a:ln>
            <a:solidFill>
              <a:srgbClr val="00B050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ot="0" spcFirstLastPara="0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nb-NO" sz="1350"/>
          </a:p>
        </p:txBody>
      </p:sp>
      <p:sp>
        <p:nvSpPr>
          <p:cNvPr id="48" name="Ellipse 47"/>
          <p:cNvSpPr/>
          <p:nvPr/>
        </p:nvSpPr>
        <p:spPr>
          <a:xfrm>
            <a:off x="2884214" y="2046626"/>
            <a:ext cx="180050" cy="185170"/>
          </a:xfrm>
          <a:prstGeom prst="ellipse">
            <a:avLst/>
          </a:prstGeom>
          <a:solidFill>
            <a:srgbClr val="00B050">
              <a:alpha val="50000"/>
            </a:srgbClr>
          </a:solidFill>
          <a:ln>
            <a:solidFill>
              <a:srgbClr val="00B050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ot="0" spcFirstLastPara="0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nb-NO" sz="1350"/>
          </a:p>
        </p:txBody>
      </p:sp>
      <p:sp>
        <p:nvSpPr>
          <p:cNvPr id="50" name="Ellipse 49"/>
          <p:cNvSpPr/>
          <p:nvPr/>
        </p:nvSpPr>
        <p:spPr>
          <a:xfrm>
            <a:off x="2880151" y="3528654"/>
            <a:ext cx="180050" cy="185170"/>
          </a:xfrm>
          <a:prstGeom prst="ellipse">
            <a:avLst/>
          </a:prstGeom>
          <a:solidFill>
            <a:srgbClr val="00B050">
              <a:alpha val="50000"/>
            </a:srgbClr>
          </a:solidFill>
          <a:ln>
            <a:solidFill>
              <a:srgbClr val="00B050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ot="0" spcFirstLastPara="0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nb-NO" sz="1350"/>
          </a:p>
        </p:txBody>
      </p:sp>
      <p:sp>
        <p:nvSpPr>
          <p:cNvPr id="51" name="Ellipse 50"/>
          <p:cNvSpPr/>
          <p:nvPr/>
        </p:nvSpPr>
        <p:spPr>
          <a:xfrm>
            <a:off x="2876252" y="3315616"/>
            <a:ext cx="180050" cy="185170"/>
          </a:xfrm>
          <a:prstGeom prst="ellipse">
            <a:avLst/>
          </a:prstGeom>
          <a:solidFill>
            <a:srgbClr val="00B050">
              <a:alpha val="50000"/>
            </a:srgbClr>
          </a:solidFill>
          <a:ln>
            <a:solidFill>
              <a:srgbClr val="00B050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ot="0" spcFirstLastPara="0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nb-NO" sz="1350"/>
          </a:p>
        </p:txBody>
      </p:sp>
      <p:sp>
        <p:nvSpPr>
          <p:cNvPr id="52" name="Ellipse 51"/>
          <p:cNvSpPr/>
          <p:nvPr/>
        </p:nvSpPr>
        <p:spPr>
          <a:xfrm>
            <a:off x="5299766" y="1817978"/>
            <a:ext cx="180050" cy="185170"/>
          </a:xfrm>
          <a:prstGeom prst="ellipse">
            <a:avLst/>
          </a:prstGeom>
          <a:solidFill>
            <a:srgbClr val="00B050">
              <a:alpha val="50000"/>
            </a:srgbClr>
          </a:solidFill>
          <a:ln>
            <a:solidFill>
              <a:srgbClr val="00B050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ot="0" spcFirstLastPara="0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nb-NO" sz="1350"/>
          </a:p>
        </p:txBody>
      </p:sp>
      <p:sp>
        <p:nvSpPr>
          <p:cNvPr id="53" name="Likebent trekant 52"/>
          <p:cNvSpPr/>
          <p:nvPr/>
        </p:nvSpPr>
        <p:spPr>
          <a:xfrm>
            <a:off x="627422" y="4146910"/>
            <a:ext cx="154392" cy="139817"/>
          </a:xfrm>
          <a:prstGeom prst="triangle">
            <a:avLst/>
          </a:prstGeom>
          <a:solidFill>
            <a:srgbClr val="C00000">
              <a:alpha val="50000"/>
            </a:srgb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nb-NO" sz="1350"/>
          </a:p>
        </p:txBody>
      </p:sp>
      <p:sp>
        <p:nvSpPr>
          <p:cNvPr id="54" name="Likebent trekant 53"/>
          <p:cNvSpPr/>
          <p:nvPr/>
        </p:nvSpPr>
        <p:spPr>
          <a:xfrm>
            <a:off x="627422" y="4341968"/>
            <a:ext cx="154392" cy="139817"/>
          </a:xfrm>
          <a:prstGeom prst="triangle">
            <a:avLst/>
          </a:prstGeom>
          <a:solidFill>
            <a:srgbClr val="C00000">
              <a:alpha val="50000"/>
            </a:srgb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nb-NO" sz="1350"/>
          </a:p>
        </p:txBody>
      </p:sp>
      <p:sp>
        <p:nvSpPr>
          <p:cNvPr id="55" name="Likebent trekant 54"/>
          <p:cNvSpPr/>
          <p:nvPr/>
        </p:nvSpPr>
        <p:spPr>
          <a:xfrm>
            <a:off x="626810" y="4572605"/>
            <a:ext cx="154392" cy="139817"/>
          </a:xfrm>
          <a:prstGeom prst="triangle">
            <a:avLst/>
          </a:prstGeom>
          <a:solidFill>
            <a:srgbClr val="C00000">
              <a:alpha val="50000"/>
            </a:srgb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nb-NO" sz="1350"/>
          </a:p>
        </p:txBody>
      </p:sp>
      <p:sp>
        <p:nvSpPr>
          <p:cNvPr id="56" name="Likebent trekant 55"/>
          <p:cNvSpPr/>
          <p:nvPr/>
        </p:nvSpPr>
        <p:spPr>
          <a:xfrm>
            <a:off x="627116" y="4765316"/>
            <a:ext cx="154392" cy="139817"/>
          </a:xfrm>
          <a:prstGeom prst="triangle">
            <a:avLst/>
          </a:prstGeom>
          <a:solidFill>
            <a:srgbClr val="C00000">
              <a:alpha val="50000"/>
            </a:srgb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nb-NO" sz="1350"/>
          </a:p>
        </p:txBody>
      </p:sp>
      <p:sp>
        <p:nvSpPr>
          <p:cNvPr id="57" name="Likebent trekant 56"/>
          <p:cNvSpPr/>
          <p:nvPr/>
        </p:nvSpPr>
        <p:spPr>
          <a:xfrm>
            <a:off x="627116" y="4960374"/>
            <a:ext cx="154392" cy="139817"/>
          </a:xfrm>
          <a:prstGeom prst="triangle">
            <a:avLst/>
          </a:prstGeom>
          <a:solidFill>
            <a:srgbClr val="C00000">
              <a:alpha val="50000"/>
            </a:srgb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nb-NO" sz="1350"/>
          </a:p>
        </p:txBody>
      </p:sp>
      <p:sp>
        <p:nvSpPr>
          <p:cNvPr id="58" name="Likebent trekant 57"/>
          <p:cNvSpPr/>
          <p:nvPr/>
        </p:nvSpPr>
        <p:spPr>
          <a:xfrm>
            <a:off x="626504" y="5192448"/>
            <a:ext cx="154392" cy="139817"/>
          </a:xfrm>
          <a:prstGeom prst="triangle">
            <a:avLst/>
          </a:prstGeom>
          <a:solidFill>
            <a:srgbClr val="C00000">
              <a:alpha val="50000"/>
            </a:srgb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nb-NO" sz="1350"/>
          </a:p>
        </p:txBody>
      </p:sp>
      <p:sp>
        <p:nvSpPr>
          <p:cNvPr id="59" name="Likebent trekant 58"/>
          <p:cNvSpPr/>
          <p:nvPr/>
        </p:nvSpPr>
        <p:spPr>
          <a:xfrm>
            <a:off x="626810" y="5385159"/>
            <a:ext cx="154392" cy="139817"/>
          </a:xfrm>
          <a:prstGeom prst="triangle">
            <a:avLst/>
          </a:prstGeom>
          <a:solidFill>
            <a:srgbClr val="C00000">
              <a:alpha val="50000"/>
            </a:srgb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nb-NO" sz="1350"/>
          </a:p>
        </p:txBody>
      </p:sp>
      <p:sp>
        <p:nvSpPr>
          <p:cNvPr id="61" name="Likebent trekant 60"/>
          <p:cNvSpPr/>
          <p:nvPr/>
        </p:nvSpPr>
        <p:spPr>
          <a:xfrm>
            <a:off x="2901910" y="3747139"/>
            <a:ext cx="154392" cy="139817"/>
          </a:xfrm>
          <a:prstGeom prst="triangle">
            <a:avLst/>
          </a:prstGeom>
          <a:solidFill>
            <a:srgbClr val="C00000">
              <a:alpha val="50000"/>
            </a:srgb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nb-NO" sz="1350"/>
          </a:p>
        </p:txBody>
      </p:sp>
      <p:sp>
        <p:nvSpPr>
          <p:cNvPr id="62" name="Likebent trekant 61"/>
          <p:cNvSpPr/>
          <p:nvPr/>
        </p:nvSpPr>
        <p:spPr>
          <a:xfrm>
            <a:off x="2900087" y="3944179"/>
            <a:ext cx="154392" cy="139817"/>
          </a:xfrm>
          <a:prstGeom prst="triangle">
            <a:avLst/>
          </a:prstGeom>
          <a:solidFill>
            <a:srgbClr val="C00000">
              <a:alpha val="50000"/>
            </a:srgb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nb-NO" sz="1350"/>
          </a:p>
        </p:txBody>
      </p:sp>
      <p:sp>
        <p:nvSpPr>
          <p:cNvPr id="63" name="Likebent trekant 62"/>
          <p:cNvSpPr/>
          <p:nvPr/>
        </p:nvSpPr>
        <p:spPr>
          <a:xfrm>
            <a:off x="2905808" y="4148408"/>
            <a:ext cx="154392" cy="139817"/>
          </a:xfrm>
          <a:prstGeom prst="triangle">
            <a:avLst/>
          </a:prstGeom>
          <a:solidFill>
            <a:srgbClr val="C00000">
              <a:alpha val="50000"/>
            </a:srgb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nb-NO" sz="1350"/>
          </a:p>
        </p:txBody>
      </p:sp>
      <p:sp>
        <p:nvSpPr>
          <p:cNvPr id="64" name="Likebent trekant 63"/>
          <p:cNvSpPr/>
          <p:nvPr/>
        </p:nvSpPr>
        <p:spPr>
          <a:xfrm>
            <a:off x="2909872" y="4352637"/>
            <a:ext cx="154392" cy="139817"/>
          </a:xfrm>
          <a:prstGeom prst="triangle">
            <a:avLst/>
          </a:prstGeom>
          <a:solidFill>
            <a:srgbClr val="C00000">
              <a:alpha val="50000"/>
            </a:srgb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nb-NO" sz="1350"/>
          </a:p>
        </p:txBody>
      </p:sp>
      <p:sp>
        <p:nvSpPr>
          <p:cNvPr id="65" name="Likebent trekant 64"/>
          <p:cNvSpPr/>
          <p:nvPr/>
        </p:nvSpPr>
        <p:spPr>
          <a:xfrm>
            <a:off x="2908049" y="4549677"/>
            <a:ext cx="154392" cy="139817"/>
          </a:xfrm>
          <a:prstGeom prst="triangle">
            <a:avLst/>
          </a:prstGeom>
          <a:solidFill>
            <a:srgbClr val="C00000">
              <a:alpha val="50000"/>
            </a:srgb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nb-NO" sz="1350"/>
          </a:p>
        </p:txBody>
      </p:sp>
      <p:sp>
        <p:nvSpPr>
          <p:cNvPr id="66" name="Likebent trekant 65"/>
          <p:cNvSpPr/>
          <p:nvPr/>
        </p:nvSpPr>
        <p:spPr>
          <a:xfrm>
            <a:off x="2913770" y="4753906"/>
            <a:ext cx="154392" cy="139817"/>
          </a:xfrm>
          <a:prstGeom prst="triangle">
            <a:avLst/>
          </a:prstGeom>
          <a:solidFill>
            <a:srgbClr val="C00000">
              <a:alpha val="50000"/>
            </a:srgb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nb-NO" sz="1350"/>
          </a:p>
        </p:txBody>
      </p:sp>
      <p:sp>
        <p:nvSpPr>
          <p:cNvPr id="67" name="Likebent trekant 66"/>
          <p:cNvSpPr/>
          <p:nvPr/>
        </p:nvSpPr>
        <p:spPr>
          <a:xfrm>
            <a:off x="2913770" y="2653280"/>
            <a:ext cx="154392" cy="139817"/>
          </a:xfrm>
          <a:prstGeom prst="triangle">
            <a:avLst/>
          </a:prstGeom>
          <a:solidFill>
            <a:srgbClr val="C00000">
              <a:alpha val="50000"/>
            </a:srgb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nb-NO" sz="1350"/>
          </a:p>
        </p:txBody>
      </p:sp>
      <p:sp>
        <p:nvSpPr>
          <p:cNvPr id="68" name="Likebent trekant 67"/>
          <p:cNvSpPr/>
          <p:nvPr/>
        </p:nvSpPr>
        <p:spPr>
          <a:xfrm>
            <a:off x="5319516" y="2040613"/>
            <a:ext cx="154392" cy="139817"/>
          </a:xfrm>
          <a:prstGeom prst="triangle">
            <a:avLst/>
          </a:prstGeom>
          <a:solidFill>
            <a:srgbClr val="C00000">
              <a:alpha val="50000"/>
            </a:srgb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nb-NO" sz="1350"/>
          </a:p>
        </p:txBody>
      </p:sp>
      <p:grpSp>
        <p:nvGrpSpPr>
          <p:cNvPr id="7" name="Gruppe 6"/>
          <p:cNvGrpSpPr/>
          <p:nvPr/>
        </p:nvGrpSpPr>
        <p:grpSpPr>
          <a:xfrm>
            <a:off x="5117444" y="2301206"/>
            <a:ext cx="2326593" cy="2123795"/>
            <a:chOff x="6826959" y="2963255"/>
            <a:chExt cx="3102124" cy="2831726"/>
          </a:xfrm>
        </p:grpSpPr>
        <p:sp>
          <p:nvSpPr>
            <p:cNvPr id="13" name="Tekstboks 2"/>
            <p:cNvSpPr txBox="1">
              <a:spLocks noChangeArrowheads="1"/>
            </p:cNvSpPr>
            <p:nvPr/>
          </p:nvSpPr>
          <p:spPr bwMode="auto">
            <a:xfrm>
              <a:off x="6826959" y="2963255"/>
              <a:ext cx="3102124" cy="2831726"/>
            </a:xfrm>
            <a:prstGeom prst="rect">
              <a:avLst/>
            </a:prstGeom>
            <a:solidFill>
              <a:srgbClr val="FFFFFF">
                <a:alpha val="80000"/>
              </a:srgbClr>
            </a:solidFill>
            <a:ln w="9525">
              <a:noFill/>
              <a:miter lim="800000"/>
              <a:headEnd/>
              <a:tailEnd/>
            </a:ln>
          </p:spPr>
          <p:txBody>
            <a:bodyPr rot="0" vert="horz" wrap="square" lIns="68580" tIns="34290" rIns="68580" bIns="34290" anchor="t" anchorCtr="0">
              <a:noAutofit/>
            </a:bodyPr>
            <a:lstStyle/>
            <a:p>
              <a:r>
                <a:rPr lang="nb-NO" sz="1350" b="1" dirty="0">
                  <a:latin typeface="Pragmatica Light" panose="020B04030405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Helserelatert atferd</a:t>
              </a:r>
              <a:endParaRPr lang="nb-NO" sz="1350" dirty="0">
                <a:latin typeface="Pragmatica Light" panose="020B0403040502020204" pitchFamily="34" charset="0"/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r>
                <a:rPr lang="nb-NO" sz="1350" dirty="0">
                  <a:latin typeface="Pragmatica Light" panose="020B04030405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	Bruk av rusmidler</a:t>
              </a:r>
            </a:p>
            <a:p>
              <a:r>
                <a:rPr lang="nb-NO" sz="1350" dirty="0">
                  <a:latin typeface="Pragmatica Light" panose="020B04030405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	Røyker</a:t>
              </a:r>
            </a:p>
            <a:p>
              <a:r>
                <a:rPr lang="nb-NO" sz="1350" dirty="0">
                  <a:latin typeface="Pragmatica Light" panose="020B04030405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	Vaksinasjonsdekning</a:t>
              </a:r>
            </a:p>
            <a:p>
              <a:r>
                <a:rPr lang="nb-NO" sz="1350" dirty="0">
                  <a:latin typeface="Pragmatica Light" panose="020B04030405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	Forbruk av antibiotika</a:t>
              </a:r>
            </a:p>
            <a:p>
              <a:r>
                <a:rPr lang="nb-NO" sz="1350" dirty="0">
                  <a:latin typeface="Pragmatica Light" panose="020B04030405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	Seksuell trakassering 	(vgs.)</a:t>
              </a:r>
            </a:p>
            <a:p>
              <a:pPr>
                <a:spcAft>
                  <a:spcPts val="600"/>
                </a:spcAft>
              </a:pPr>
              <a:r>
                <a:rPr lang="nb-NO" sz="1350" dirty="0">
                  <a:latin typeface="Pragmatica ExtraLight" panose="020B03030405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 </a:t>
              </a:r>
              <a:endParaRPr lang="nb-NO" sz="135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45" name="Pil opp 44"/>
            <p:cNvSpPr/>
            <p:nvPr/>
          </p:nvSpPr>
          <p:spPr>
            <a:xfrm rot="2929175">
              <a:off x="7066970" y="3575762"/>
              <a:ext cx="238836" cy="273548"/>
            </a:xfrm>
            <a:prstGeom prst="upArrow">
              <a:avLst/>
            </a:prstGeom>
            <a:solidFill>
              <a:srgbClr val="FFC000">
                <a:alpha val="80000"/>
              </a:srgbClr>
            </a:solidFill>
            <a:ln>
              <a:solidFill>
                <a:srgbClr val="FFC000"/>
              </a:solidFill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 sz="1350"/>
            </a:p>
          </p:txBody>
        </p:sp>
        <p:sp>
          <p:nvSpPr>
            <p:cNvPr id="49" name="Ellipse 48"/>
            <p:cNvSpPr/>
            <p:nvPr/>
          </p:nvSpPr>
          <p:spPr>
            <a:xfrm>
              <a:off x="7075583" y="3301504"/>
              <a:ext cx="240067" cy="246893"/>
            </a:xfrm>
            <a:prstGeom prst="ellipse">
              <a:avLst/>
            </a:prstGeom>
            <a:solidFill>
              <a:srgbClr val="00B050">
                <a:alpha val="50000"/>
              </a:srgbClr>
            </a:solidFill>
            <a:ln>
              <a:solidFill>
                <a:srgbClr val="00B050"/>
              </a:solidFill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ot="0" spcFirstLastPara="0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nb-NO" sz="1350"/>
            </a:p>
          </p:txBody>
        </p:sp>
        <p:sp>
          <p:nvSpPr>
            <p:cNvPr id="69" name="Likebent trekant 68"/>
            <p:cNvSpPr/>
            <p:nvPr/>
          </p:nvSpPr>
          <p:spPr>
            <a:xfrm>
              <a:off x="7084850" y="3846547"/>
              <a:ext cx="205856" cy="186422"/>
            </a:xfrm>
            <a:prstGeom prst="triangle">
              <a:avLst/>
            </a:prstGeom>
            <a:solidFill>
              <a:srgbClr val="C00000">
                <a:alpha val="50000"/>
              </a:srgbClr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nb-NO" sz="1350"/>
            </a:p>
          </p:txBody>
        </p:sp>
        <p:sp>
          <p:nvSpPr>
            <p:cNvPr id="70" name="Likebent trekant 69"/>
            <p:cNvSpPr/>
            <p:nvPr/>
          </p:nvSpPr>
          <p:spPr>
            <a:xfrm>
              <a:off x="7082420" y="4109267"/>
              <a:ext cx="205856" cy="186422"/>
            </a:xfrm>
            <a:prstGeom prst="triangle">
              <a:avLst/>
            </a:prstGeom>
            <a:solidFill>
              <a:srgbClr val="C00000">
                <a:alpha val="50000"/>
              </a:srgbClr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nb-NO" sz="1350"/>
            </a:p>
          </p:txBody>
        </p:sp>
        <p:sp>
          <p:nvSpPr>
            <p:cNvPr id="71" name="Likebent trekant 70"/>
            <p:cNvSpPr/>
            <p:nvPr/>
          </p:nvSpPr>
          <p:spPr>
            <a:xfrm>
              <a:off x="7090048" y="4381572"/>
              <a:ext cx="205856" cy="186422"/>
            </a:xfrm>
            <a:prstGeom prst="triangle">
              <a:avLst/>
            </a:prstGeom>
            <a:solidFill>
              <a:srgbClr val="C00000">
                <a:alpha val="50000"/>
              </a:srgbClr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nb-NO" sz="1350"/>
            </a:p>
          </p:txBody>
        </p:sp>
      </p:grpSp>
      <p:cxnSp>
        <p:nvCxnSpPr>
          <p:cNvPr id="74" name="Rett linje 73"/>
          <p:cNvCxnSpPr/>
          <p:nvPr/>
        </p:nvCxnSpPr>
        <p:spPr>
          <a:xfrm>
            <a:off x="4981477" y="2527351"/>
            <a:ext cx="3009068" cy="6245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9" name="Gruppe 8"/>
          <p:cNvGrpSpPr/>
          <p:nvPr/>
        </p:nvGrpSpPr>
        <p:grpSpPr>
          <a:xfrm>
            <a:off x="5173559" y="3988815"/>
            <a:ext cx="2713835" cy="1319596"/>
            <a:chOff x="6828376" y="4464173"/>
            <a:chExt cx="3618446" cy="1759461"/>
          </a:xfrm>
        </p:grpSpPr>
        <p:sp>
          <p:nvSpPr>
            <p:cNvPr id="72" name="Tekstboks 2"/>
            <p:cNvSpPr txBox="1">
              <a:spLocks noChangeArrowheads="1"/>
            </p:cNvSpPr>
            <p:nvPr/>
          </p:nvSpPr>
          <p:spPr bwMode="auto">
            <a:xfrm>
              <a:off x="6828376" y="4464173"/>
              <a:ext cx="3618446" cy="1759461"/>
            </a:xfrm>
            <a:prstGeom prst="rect">
              <a:avLst/>
            </a:prstGeom>
            <a:solidFill>
              <a:srgbClr val="FFFFFF">
                <a:alpha val="80000"/>
              </a:srgbClr>
            </a:solidFill>
            <a:ln w="9525">
              <a:noFill/>
              <a:miter lim="800000"/>
              <a:headEnd/>
              <a:tailEnd/>
            </a:ln>
          </p:spPr>
          <p:txBody>
            <a:bodyPr rot="0" vert="horz" wrap="square" lIns="68580" tIns="34290" rIns="68580" bIns="34290" anchor="t" anchorCtr="0">
              <a:noAutofit/>
            </a:bodyPr>
            <a:lstStyle/>
            <a:p>
              <a:r>
                <a:rPr lang="nb-NO" sz="1350" b="1" dirty="0">
                  <a:latin typeface="Pragmatica Light" panose="020B04030405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Helsetilstand</a:t>
              </a:r>
              <a:endParaRPr lang="nb-NO" sz="1350" dirty="0">
                <a:latin typeface="Pragmatica Light" panose="020B0403040502020204" pitchFamily="34" charset="0"/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r>
                <a:rPr lang="nb-NO" sz="1350" dirty="0">
                  <a:latin typeface="Pragmatica Light" panose="020B04030405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	Tannhelse</a:t>
              </a:r>
            </a:p>
            <a:p>
              <a:r>
                <a:rPr lang="nb-NO" sz="1350" dirty="0">
                  <a:latin typeface="Pragmatica Light" panose="020B04030405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	Kols</a:t>
              </a:r>
            </a:p>
            <a:p>
              <a:r>
                <a:rPr lang="nb-NO" sz="1350" dirty="0">
                  <a:latin typeface="Pragmatica Light" panose="020B04030405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	Psykiske lidelser</a:t>
              </a:r>
            </a:p>
            <a:p>
              <a:r>
                <a:rPr lang="nb-NO" sz="1350" dirty="0">
                  <a:latin typeface="Pragmatica Light" panose="020B04030405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	Livsstilsrelaterte sykdommer</a:t>
              </a:r>
            </a:p>
            <a:p>
              <a:pPr>
                <a:spcAft>
                  <a:spcPts val="600"/>
                </a:spcAft>
              </a:pPr>
              <a:r>
                <a:rPr lang="nb-NO" sz="1350" dirty="0">
                  <a:latin typeface="Pragmatica ExtraLight" panose="020B03030405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 </a:t>
              </a:r>
              <a:endParaRPr lang="nb-NO" sz="135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76" name="Ellipse 75"/>
            <p:cNvSpPr/>
            <p:nvPr/>
          </p:nvSpPr>
          <p:spPr>
            <a:xfrm>
              <a:off x="7043463" y="4811209"/>
              <a:ext cx="240067" cy="246893"/>
            </a:xfrm>
            <a:prstGeom prst="ellipse">
              <a:avLst/>
            </a:prstGeom>
            <a:solidFill>
              <a:srgbClr val="00B050">
                <a:alpha val="50000"/>
              </a:srgbClr>
            </a:solidFill>
            <a:ln>
              <a:solidFill>
                <a:srgbClr val="00B050"/>
              </a:solidFill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ot="0" spcFirstLastPara="0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nb-NO" sz="1350"/>
            </a:p>
          </p:txBody>
        </p:sp>
        <p:sp>
          <p:nvSpPr>
            <p:cNvPr id="77" name="Likebent trekant 76"/>
            <p:cNvSpPr/>
            <p:nvPr/>
          </p:nvSpPr>
          <p:spPr>
            <a:xfrm>
              <a:off x="7064870" y="5115881"/>
              <a:ext cx="205856" cy="186422"/>
            </a:xfrm>
            <a:prstGeom prst="triangle">
              <a:avLst/>
            </a:prstGeom>
            <a:solidFill>
              <a:srgbClr val="C00000">
                <a:alpha val="50000"/>
              </a:srgbClr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nb-NO" sz="1350"/>
            </a:p>
          </p:txBody>
        </p:sp>
        <p:sp>
          <p:nvSpPr>
            <p:cNvPr id="78" name="Likebent trekant 77"/>
            <p:cNvSpPr/>
            <p:nvPr/>
          </p:nvSpPr>
          <p:spPr>
            <a:xfrm>
              <a:off x="7062440" y="5378601"/>
              <a:ext cx="205856" cy="186422"/>
            </a:xfrm>
            <a:prstGeom prst="triangle">
              <a:avLst/>
            </a:prstGeom>
            <a:solidFill>
              <a:srgbClr val="C00000">
                <a:alpha val="50000"/>
              </a:srgbClr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nb-NO" sz="1350"/>
            </a:p>
          </p:txBody>
        </p:sp>
        <p:sp>
          <p:nvSpPr>
            <p:cNvPr id="79" name="Likebent trekant 78"/>
            <p:cNvSpPr/>
            <p:nvPr/>
          </p:nvSpPr>
          <p:spPr>
            <a:xfrm>
              <a:off x="7070068" y="5650906"/>
              <a:ext cx="205856" cy="186422"/>
            </a:xfrm>
            <a:prstGeom prst="triangle">
              <a:avLst/>
            </a:prstGeom>
            <a:solidFill>
              <a:srgbClr val="C00000">
                <a:alpha val="50000"/>
              </a:srgbClr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nb-NO" sz="1350"/>
            </a:p>
          </p:txBody>
        </p:sp>
      </p:grpSp>
      <p:cxnSp>
        <p:nvCxnSpPr>
          <p:cNvPr id="75" name="Rett linje 74"/>
          <p:cNvCxnSpPr/>
          <p:nvPr/>
        </p:nvCxnSpPr>
        <p:spPr>
          <a:xfrm>
            <a:off x="4966000" y="4219813"/>
            <a:ext cx="3009068" cy="6245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519794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e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407" t="-1" b="37207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4" name="Bild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6381" y="5061098"/>
            <a:ext cx="1689122" cy="1230617"/>
          </a:xfrm>
          <a:prstGeom prst="rect">
            <a:avLst/>
          </a:prstGeom>
        </p:spPr>
      </p:pic>
      <p:sp>
        <p:nvSpPr>
          <p:cNvPr id="6" name="Plassholder for innhold 2"/>
          <p:cNvSpPr txBox="1">
            <a:spLocks/>
          </p:cNvSpPr>
          <p:nvPr/>
        </p:nvSpPr>
        <p:spPr>
          <a:xfrm>
            <a:off x="165333" y="1468433"/>
            <a:ext cx="8813335" cy="485255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Tx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Tx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Tx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Tx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Tx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b-NO" sz="32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Takk</a:t>
            </a:r>
            <a:r>
              <a:rPr lang="nb-NO" sz="3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nb-NO" sz="32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 oppmerksomheten!</a:t>
            </a:r>
            <a:endParaRPr lang="nb-NO" sz="3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nb-NO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Bilde 6" descr="Ringerike_våpen.jpg"/>
          <p:cNvPicPr>
            <a:picLocks noChangeAspect="1"/>
          </p:cNvPicPr>
          <p:nvPr/>
        </p:nvPicPr>
        <p:blipFill rotWithShape="1"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3319"/>
          <a:stretch/>
        </p:blipFill>
        <p:spPr>
          <a:xfrm>
            <a:off x="5899770" y="5889352"/>
            <a:ext cx="1860037" cy="572877"/>
          </a:xfrm>
          <a:prstGeom prst="rect">
            <a:avLst/>
          </a:prstGeom>
        </p:spPr>
      </p:pic>
      <p:pic>
        <p:nvPicPr>
          <p:cNvPr id="9" name="Bilde 8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93"/>
          <a:stretch/>
        </p:blipFill>
        <p:spPr>
          <a:xfrm>
            <a:off x="6459716" y="5001645"/>
            <a:ext cx="740144" cy="8994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063010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311104" y="202944"/>
            <a:ext cx="7706091" cy="513962"/>
          </a:xfrm>
        </p:spPr>
        <p:txBody>
          <a:bodyPr>
            <a:normAutofit fontScale="90000"/>
          </a:bodyPr>
          <a:lstStyle/>
          <a:p>
            <a:r>
              <a:rPr lang="nb-NO" dirty="0" smtClean="0"/>
              <a:t>Hvordan påvirker levemåte, oppførsel og det sosiale psykisk og fysisk helse </a:t>
            </a:r>
            <a:endParaRPr lang="nb-NO" dirty="0"/>
          </a:p>
        </p:txBody>
      </p:sp>
      <p:pic>
        <p:nvPicPr>
          <p:cNvPr id="4" name="Plassholder for innhold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98390" y="1080981"/>
            <a:ext cx="7157324" cy="48528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882084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b-NO" dirty="0"/>
              <a:t>Folkehelsetiltak</a:t>
            </a:r>
          </a:p>
        </p:txBody>
      </p:sp>
      <p:pic>
        <p:nvPicPr>
          <p:cNvPr id="4" name="Plassholder for innhold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04342" y="1323975"/>
            <a:ext cx="7249592" cy="48529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759387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b-NO" dirty="0" smtClean="0"/>
              <a:t>Hovedtallene </a:t>
            </a:r>
            <a:r>
              <a:rPr lang="nb-NO" sz="1000" dirty="0" smtClean="0"/>
              <a:t>(tall i 1000 kroner)</a:t>
            </a:r>
            <a:endParaRPr lang="nb-NO" sz="1000" dirty="0"/>
          </a:p>
        </p:txBody>
      </p:sp>
      <p:pic>
        <p:nvPicPr>
          <p:cNvPr id="9" name="Plassholder for innhold 8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679011" y="1571191"/>
            <a:ext cx="6821144" cy="4946898"/>
          </a:xfrm>
          <a:prstGeom prst="rect">
            <a:avLst/>
          </a:prstGeom>
        </p:spPr>
      </p:pic>
      <p:pic>
        <p:nvPicPr>
          <p:cNvPr id="3" name="Bild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9011" y="1571191"/>
            <a:ext cx="1140051" cy="2499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38246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b-NO" dirty="0" smtClean="0"/>
              <a:t>Befolkningsutvikling</a:t>
            </a:r>
            <a:endParaRPr lang="nb-NO" dirty="0"/>
          </a:p>
        </p:txBody>
      </p:sp>
      <p:graphicFrame>
        <p:nvGraphicFramePr>
          <p:cNvPr id="4" name="Plassholder for innhold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55456160"/>
              </p:ext>
            </p:extLst>
          </p:nvPr>
        </p:nvGraphicFramePr>
        <p:xfrm>
          <a:off x="122238" y="1323975"/>
          <a:ext cx="8813800" cy="3708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15580">
                  <a:extLst>
                    <a:ext uri="{9D8B030D-6E8A-4147-A177-3AD203B41FA5}">
                      <a16:colId xmlns:a16="http://schemas.microsoft.com/office/drawing/2014/main" val="4015704022"/>
                    </a:ext>
                  </a:extLst>
                </a:gridCol>
                <a:gridCol w="1024359">
                  <a:extLst>
                    <a:ext uri="{9D8B030D-6E8A-4147-A177-3AD203B41FA5}">
                      <a16:colId xmlns:a16="http://schemas.microsoft.com/office/drawing/2014/main" val="3085060603"/>
                    </a:ext>
                  </a:extLst>
                </a:gridCol>
                <a:gridCol w="972274">
                  <a:extLst>
                    <a:ext uri="{9D8B030D-6E8A-4147-A177-3AD203B41FA5}">
                      <a16:colId xmlns:a16="http://schemas.microsoft.com/office/drawing/2014/main" val="3395511684"/>
                    </a:ext>
                  </a:extLst>
                </a:gridCol>
                <a:gridCol w="1041721">
                  <a:extLst>
                    <a:ext uri="{9D8B030D-6E8A-4147-A177-3AD203B41FA5}">
                      <a16:colId xmlns:a16="http://schemas.microsoft.com/office/drawing/2014/main" val="2243545938"/>
                    </a:ext>
                  </a:extLst>
                </a:gridCol>
                <a:gridCol w="954691">
                  <a:extLst>
                    <a:ext uri="{9D8B030D-6E8A-4147-A177-3AD203B41FA5}">
                      <a16:colId xmlns:a16="http://schemas.microsoft.com/office/drawing/2014/main" val="2095364630"/>
                    </a:ext>
                  </a:extLst>
                </a:gridCol>
                <a:gridCol w="1101725">
                  <a:extLst>
                    <a:ext uri="{9D8B030D-6E8A-4147-A177-3AD203B41FA5}">
                      <a16:colId xmlns:a16="http://schemas.microsoft.com/office/drawing/2014/main" val="2782069765"/>
                    </a:ext>
                  </a:extLst>
                </a:gridCol>
                <a:gridCol w="1101725">
                  <a:extLst>
                    <a:ext uri="{9D8B030D-6E8A-4147-A177-3AD203B41FA5}">
                      <a16:colId xmlns:a16="http://schemas.microsoft.com/office/drawing/2014/main" val="2263583378"/>
                    </a:ext>
                  </a:extLst>
                </a:gridCol>
                <a:gridCol w="1101725">
                  <a:extLst>
                    <a:ext uri="{9D8B030D-6E8A-4147-A177-3AD203B41FA5}">
                      <a16:colId xmlns:a16="http://schemas.microsoft.com/office/drawing/2014/main" val="304945903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nb-NO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iri"/>
                        </a:rPr>
                        <a:t> </a:t>
                      </a:r>
                      <a:r>
                        <a:rPr lang="nb-NO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iri"/>
                        </a:rPr>
                        <a:t>Antall</a:t>
                      </a:r>
                      <a:r>
                        <a:rPr lang="nb-NO" sz="11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iri"/>
                        </a:rPr>
                        <a:t> innbyggere</a:t>
                      </a:r>
                      <a:endParaRPr lang="nb-NO" sz="1100" b="0" i="0" u="none" strike="noStrike" dirty="0">
                        <a:solidFill>
                          <a:srgbClr val="000000"/>
                        </a:solidFill>
                        <a:effectLst/>
                        <a:latin typeface="Calibiri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lvl="1" algn="r" fontAlgn="b"/>
                      <a:r>
                        <a:rPr lang="nb-NO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iri"/>
                        </a:rPr>
                        <a:t>2018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lvl="1" algn="l" fontAlgn="b"/>
                      <a:r>
                        <a:rPr lang="nb-NO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iri"/>
                        </a:rPr>
                        <a:t>2019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lvl="1" algn="l" fontAlgn="b"/>
                      <a:r>
                        <a:rPr lang="nb-NO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iri"/>
                        </a:rPr>
                        <a:t>2020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lvl="1" algn="l" fontAlgn="b"/>
                      <a:r>
                        <a:rPr lang="nb-NO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iri"/>
                        </a:rPr>
                        <a:t>2021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lvl="1" algn="l" fontAlgn="b"/>
                      <a:r>
                        <a:rPr lang="nb-NO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iri"/>
                        </a:rPr>
                        <a:t>2022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lvl="1" algn="l" fontAlgn="b"/>
                      <a:r>
                        <a:rPr lang="nb-NO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iri"/>
                        </a:rPr>
                        <a:t>2023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lvl="1" algn="l" fontAlgn="b"/>
                      <a:r>
                        <a:rPr lang="nb-NO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iri"/>
                        </a:rPr>
                        <a:t>2024</a:t>
                      </a: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25352576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nb-NO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iri"/>
                        </a:rPr>
                        <a:t>0 - åringer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iri"/>
                        </a:rPr>
                        <a:t>257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iri"/>
                        </a:rPr>
                        <a:t>256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iri"/>
                        </a:rPr>
                        <a:t>281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400" b="0" i="0" u="none" strike="noStrike">
                          <a:solidFill>
                            <a:srgbClr val="000000"/>
                          </a:solidFill>
                          <a:effectLst/>
                          <a:latin typeface="Calibiri"/>
                        </a:rPr>
                        <a:t>284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400" b="0" i="0" u="none" strike="noStrike">
                          <a:solidFill>
                            <a:srgbClr val="000000"/>
                          </a:solidFill>
                          <a:effectLst/>
                          <a:latin typeface="Calibiri"/>
                        </a:rPr>
                        <a:t>286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400" b="0" i="0" u="none" strike="noStrike">
                          <a:solidFill>
                            <a:srgbClr val="000000"/>
                          </a:solidFill>
                          <a:effectLst/>
                          <a:latin typeface="Calibiri"/>
                        </a:rPr>
                        <a:t>287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iri"/>
                        </a:rPr>
                        <a:t>290</a:t>
                      </a: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368499793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nb-NO" sz="1100" b="0" i="0" u="none" strike="noStrike">
                          <a:solidFill>
                            <a:srgbClr val="000000"/>
                          </a:solidFill>
                          <a:effectLst/>
                          <a:latin typeface="Calibiri"/>
                        </a:rPr>
                        <a:t>Barnehage (1-5 år)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iri"/>
                        </a:rPr>
                        <a:t>1 472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iri"/>
                        </a:rPr>
                        <a:t>1 439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iri"/>
                        </a:rPr>
                        <a:t>1 505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iri"/>
                        </a:rPr>
                        <a:t>1 493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iri"/>
                        </a:rPr>
                        <a:t>1 514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400" b="0" i="0" u="none" strike="noStrike">
                          <a:solidFill>
                            <a:srgbClr val="000000"/>
                          </a:solidFill>
                          <a:effectLst/>
                          <a:latin typeface="Calibiri"/>
                        </a:rPr>
                        <a:t>1 531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iri"/>
                        </a:rPr>
                        <a:t>1 543</a:t>
                      </a: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3289587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nb-NO" sz="1100" b="0" i="0" u="none" strike="noStrike">
                          <a:solidFill>
                            <a:srgbClr val="000000"/>
                          </a:solidFill>
                          <a:effectLst/>
                          <a:latin typeface="Calibiri"/>
                        </a:rPr>
                        <a:t>Grunnskole (6-15 år)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400" b="0" i="0" u="none" strike="noStrike">
                          <a:solidFill>
                            <a:srgbClr val="000000"/>
                          </a:solidFill>
                          <a:effectLst/>
                          <a:latin typeface="Calibiri"/>
                        </a:rPr>
                        <a:t>3 375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iri"/>
                        </a:rPr>
                        <a:t>3 384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iri"/>
                        </a:rPr>
                        <a:t>3 430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iri"/>
                        </a:rPr>
                        <a:t>3 424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iri"/>
                        </a:rPr>
                        <a:t>3 423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400" b="0" i="0" u="none" strike="noStrike">
                          <a:solidFill>
                            <a:srgbClr val="000000"/>
                          </a:solidFill>
                          <a:effectLst/>
                          <a:latin typeface="Calibiri"/>
                        </a:rPr>
                        <a:t>3 432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iri"/>
                        </a:rPr>
                        <a:t>3 427</a:t>
                      </a: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90393738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nb-NO" sz="1100" b="0" i="0" u="none" strike="noStrike">
                          <a:solidFill>
                            <a:srgbClr val="000000"/>
                          </a:solidFill>
                          <a:effectLst/>
                          <a:latin typeface="Calibiri"/>
                        </a:rPr>
                        <a:t>Videregående (16-19 år)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400" b="0" i="0" u="none" strike="noStrike">
                          <a:solidFill>
                            <a:srgbClr val="000000"/>
                          </a:solidFill>
                          <a:effectLst/>
                          <a:latin typeface="Calibiri"/>
                        </a:rPr>
                        <a:t>1 378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400" b="0" i="0" u="none" strike="noStrike">
                          <a:solidFill>
                            <a:srgbClr val="000000"/>
                          </a:solidFill>
                          <a:effectLst/>
                          <a:latin typeface="Calibiri"/>
                        </a:rPr>
                        <a:t>1 348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400" b="0" i="0" u="none" strike="noStrike">
                          <a:solidFill>
                            <a:srgbClr val="000000"/>
                          </a:solidFill>
                          <a:effectLst/>
                          <a:latin typeface="Calibiri"/>
                        </a:rPr>
                        <a:t>1 309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400" b="0" i="0" u="none" strike="noStrike">
                          <a:solidFill>
                            <a:srgbClr val="000000"/>
                          </a:solidFill>
                          <a:effectLst/>
                          <a:latin typeface="Calibiri"/>
                        </a:rPr>
                        <a:t>1 345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iri"/>
                        </a:rPr>
                        <a:t>1 364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iri"/>
                        </a:rPr>
                        <a:t>1 362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iri"/>
                        </a:rPr>
                        <a:t>1 379</a:t>
                      </a: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344485843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nb-NO" sz="1100" b="0" i="0" u="none" strike="noStrike">
                          <a:solidFill>
                            <a:srgbClr val="000000"/>
                          </a:solidFill>
                          <a:effectLst/>
                          <a:latin typeface="Calibiri"/>
                        </a:rPr>
                        <a:t>Voksne (20-66 år)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400" b="0" i="0" u="none" strike="noStrike">
                          <a:solidFill>
                            <a:srgbClr val="000000"/>
                          </a:solidFill>
                          <a:effectLst/>
                          <a:latin typeface="Calibiri"/>
                        </a:rPr>
                        <a:t>18 499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400" b="0" i="0" u="none" strike="noStrike">
                          <a:solidFill>
                            <a:srgbClr val="000000"/>
                          </a:solidFill>
                          <a:effectLst/>
                          <a:latin typeface="Calibiri"/>
                        </a:rPr>
                        <a:t>18 537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400" b="0" i="0" u="none" strike="noStrike">
                          <a:solidFill>
                            <a:srgbClr val="000000"/>
                          </a:solidFill>
                          <a:effectLst/>
                          <a:latin typeface="Calibiri"/>
                        </a:rPr>
                        <a:t>18 645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400" b="0" i="0" u="none" strike="noStrike">
                          <a:solidFill>
                            <a:srgbClr val="000000"/>
                          </a:solidFill>
                          <a:effectLst/>
                          <a:latin typeface="Calibiri"/>
                        </a:rPr>
                        <a:t>18 702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400" b="0" i="0" u="none" strike="noStrike">
                          <a:solidFill>
                            <a:srgbClr val="000000"/>
                          </a:solidFill>
                          <a:effectLst/>
                          <a:latin typeface="Calibiri"/>
                        </a:rPr>
                        <a:t>18 745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iri"/>
                        </a:rPr>
                        <a:t>18 770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iri"/>
                        </a:rPr>
                        <a:t>18 799</a:t>
                      </a: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389605624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nb-NO" sz="1100" b="0" i="0" u="none" strike="noStrike">
                          <a:solidFill>
                            <a:srgbClr val="000000"/>
                          </a:solidFill>
                          <a:effectLst/>
                          <a:latin typeface="Calibiri"/>
                        </a:rPr>
                        <a:t>Eldre (67-79 år)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400" b="0" i="0" u="none" strike="noStrike">
                          <a:solidFill>
                            <a:srgbClr val="000000"/>
                          </a:solidFill>
                          <a:effectLst/>
                          <a:latin typeface="Calibiri"/>
                        </a:rPr>
                        <a:t>3 793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400" b="0" i="0" u="none" strike="noStrike">
                          <a:solidFill>
                            <a:srgbClr val="000000"/>
                          </a:solidFill>
                          <a:effectLst/>
                          <a:latin typeface="Calibiri"/>
                        </a:rPr>
                        <a:t>3 930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400" b="0" i="0" u="none" strike="noStrike">
                          <a:solidFill>
                            <a:srgbClr val="000000"/>
                          </a:solidFill>
                          <a:effectLst/>
                          <a:latin typeface="Calibiri"/>
                        </a:rPr>
                        <a:t>4 039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400" b="0" i="0" u="none" strike="noStrike">
                          <a:solidFill>
                            <a:srgbClr val="000000"/>
                          </a:solidFill>
                          <a:effectLst/>
                          <a:latin typeface="Calibiri"/>
                        </a:rPr>
                        <a:t>4 170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400" b="0" i="0" u="none" strike="noStrike">
                          <a:solidFill>
                            <a:srgbClr val="000000"/>
                          </a:solidFill>
                          <a:effectLst/>
                          <a:latin typeface="Calibiri"/>
                        </a:rPr>
                        <a:t>4 295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iri"/>
                        </a:rPr>
                        <a:t>4 401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iri"/>
                        </a:rPr>
                        <a:t>4 469</a:t>
                      </a: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33238848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nb-NO" sz="1100" b="0" i="0" u="none" strike="noStrike">
                          <a:solidFill>
                            <a:srgbClr val="000000"/>
                          </a:solidFill>
                          <a:effectLst/>
                          <a:latin typeface="Calibiri"/>
                        </a:rPr>
                        <a:t>Eldre (80-89 år)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400" b="0" i="0" u="none" strike="noStrike">
                          <a:solidFill>
                            <a:srgbClr val="000000"/>
                          </a:solidFill>
                          <a:effectLst/>
                          <a:latin typeface="Calibiri"/>
                        </a:rPr>
                        <a:t>1 200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400" b="0" i="0" u="none" strike="noStrike">
                          <a:solidFill>
                            <a:srgbClr val="000000"/>
                          </a:solidFill>
                          <a:effectLst/>
                          <a:latin typeface="Calibiri"/>
                        </a:rPr>
                        <a:t>1 242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400" b="0" i="0" u="none" strike="noStrike">
                          <a:solidFill>
                            <a:srgbClr val="000000"/>
                          </a:solidFill>
                          <a:effectLst/>
                          <a:latin typeface="Calibiri"/>
                        </a:rPr>
                        <a:t>1 257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400" b="0" i="0" u="none" strike="noStrike">
                          <a:solidFill>
                            <a:srgbClr val="000000"/>
                          </a:solidFill>
                          <a:effectLst/>
                          <a:latin typeface="Calibiri"/>
                        </a:rPr>
                        <a:t>1 267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400" b="0" i="0" u="none" strike="noStrike">
                          <a:solidFill>
                            <a:srgbClr val="000000"/>
                          </a:solidFill>
                          <a:effectLst/>
                          <a:latin typeface="Calibiri"/>
                        </a:rPr>
                        <a:t>1 294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400" b="0" i="0" u="none" strike="noStrike">
                          <a:solidFill>
                            <a:srgbClr val="000000"/>
                          </a:solidFill>
                          <a:effectLst/>
                          <a:latin typeface="Calibiri"/>
                        </a:rPr>
                        <a:t>1 354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iri"/>
                        </a:rPr>
                        <a:t>1 443</a:t>
                      </a: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287145430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nb-NO" sz="1100" b="0" i="0" u="none" strike="noStrike">
                          <a:solidFill>
                            <a:srgbClr val="000000"/>
                          </a:solidFill>
                          <a:effectLst/>
                          <a:latin typeface="Calibiri"/>
                        </a:rPr>
                        <a:t>Eldre (90 år og eldre)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400" b="0" i="0" u="none" strike="noStrike">
                          <a:solidFill>
                            <a:srgbClr val="000000"/>
                          </a:solidFill>
                          <a:effectLst/>
                          <a:latin typeface="Calibiri"/>
                        </a:rPr>
                        <a:t>309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400" b="0" i="0" u="none" strike="noStrike">
                          <a:solidFill>
                            <a:srgbClr val="000000"/>
                          </a:solidFill>
                          <a:effectLst/>
                          <a:latin typeface="Calibiri"/>
                        </a:rPr>
                        <a:t>306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400" b="0" i="0" u="none" strike="noStrike">
                          <a:solidFill>
                            <a:srgbClr val="000000"/>
                          </a:solidFill>
                          <a:effectLst/>
                          <a:latin typeface="Calibiri"/>
                        </a:rPr>
                        <a:t>301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400" b="0" i="0" u="none" strike="noStrike">
                          <a:solidFill>
                            <a:srgbClr val="000000"/>
                          </a:solidFill>
                          <a:effectLst/>
                          <a:latin typeface="Calibiri"/>
                        </a:rPr>
                        <a:t>316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400" b="0" i="0" u="none" strike="noStrike">
                          <a:solidFill>
                            <a:srgbClr val="000000"/>
                          </a:solidFill>
                          <a:effectLst/>
                          <a:latin typeface="Calibiri"/>
                        </a:rPr>
                        <a:t>315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400" b="0" i="0" u="none" strike="noStrike">
                          <a:solidFill>
                            <a:srgbClr val="000000"/>
                          </a:solidFill>
                          <a:effectLst/>
                          <a:latin typeface="Calibiri"/>
                        </a:rPr>
                        <a:t>318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iri"/>
                        </a:rPr>
                        <a:t>317</a:t>
                      </a: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346416907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nb-NO" sz="1100" b="0" i="0" u="none" strike="noStrike">
                          <a:solidFill>
                            <a:srgbClr val="000000"/>
                          </a:solidFill>
                          <a:effectLst/>
                          <a:latin typeface="Calibiri"/>
                        </a:rPr>
                        <a:t>Total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400" b="0" i="0" u="none" strike="noStrike">
                          <a:solidFill>
                            <a:srgbClr val="000000"/>
                          </a:solidFill>
                          <a:effectLst/>
                          <a:latin typeface="Calibiri"/>
                        </a:rPr>
                        <a:t>30 283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400" b="0" i="0" u="none" strike="noStrike">
                          <a:solidFill>
                            <a:srgbClr val="000000"/>
                          </a:solidFill>
                          <a:effectLst/>
                          <a:latin typeface="Calibiri"/>
                        </a:rPr>
                        <a:t>30 442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400" b="0" i="0" u="none" strike="noStrike">
                          <a:solidFill>
                            <a:srgbClr val="000000"/>
                          </a:solidFill>
                          <a:effectLst/>
                          <a:latin typeface="Calibiri"/>
                        </a:rPr>
                        <a:t>30 767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400" b="0" i="0" u="none" strike="noStrike">
                          <a:solidFill>
                            <a:srgbClr val="000000"/>
                          </a:solidFill>
                          <a:effectLst/>
                          <a:latin typeface="Calibiri"/>
                        </a:rPr>
                        <a:t>31 001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400" b="0" i="0" u="none" strike="noStrike">
                          <a:solidFill>
                            <a:srgbClr val="000000"/>
                          </a:solidFill>
                          <a:effectLst/>
                          <a:latin typeface="Calibiri"/>
                        </a:rPr>
                        <a:t>31 236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400" b="0" i="0" u="none" strike="noStrike">
                          <a:solidFill>
                            <a:srgbClr val="000000"/>
                          </a:solidFill>
                          <a:effectLst/>
                          <a:latin typeface="Calibiri"/>
                        </a:rPr>
                        <a:t>31 455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iri"/>
                        </a:rPr>
                        <a:t>31 667</a:t>
                      </a: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137556324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697677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b-NO" dirty="0" smtClean="0"/>
              <a:t>Vedtak fra Formannskapets strategiseminar 11.-12. juni 2019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122255" y="1323679"/>
            <a:ext cx="8686080" cy="4498388"/>
          </a:xfrm>
        </p:spPr>
        <p:txBody>
          <a:bodyPr>
            <a:normAutofit fontScale="77500" lnSpcReduction="20000"/>
          </a:bodyPr>
          <a:lstStyle/>
          <a:p>
            <a:r>
              <a:rPr lang="nb-NO" dirty="0" smtClean="0"/>
              <a:t>Krav til redusert sykefravær med krav om avviksrapportering hvert tertial</a:t>
            </a:r>
          </a:p>
          <a:p>
            <a:pPr lvl="1"/>
            <a:r>
              <a:rPr lang="nb-NO" dirty="0" err="1" smtClean="0"/>
              <a:t>Målsettning</a:t>
            </a:r>
            <a:r>
              <a:rPr lang="nb-NO" dirty="0" smtClean="0"/>
              <a:t> om 6.5% sykefravær i løpet av 2022</a:t>
            </a:r>
          </a:p>
          <a:p>
            <a:r>
              <a:rPr lang="nb-NO" dirty="0" smtClean="0"/>
              <a:t>Krav til driftsresultat på 50 millioner kroner i løpet av 2022</a:t>
            </a:r>
          </a:p>
          <a:p>
            <a:r>
              <a:rPr lang="nb-NO" dirty="0" smtClean="0"/>
              <a:t>Klare klima- og miljøtiltak – </a:t>
            </a:r>
            <a:r>
              <a:rPr lang="nb-NO" dirty="0" err="1" smtClean="0"/>
              <a:t>FN’s</a:t>
            </a:r>
            <a:r>
              <a:rPr lang="nb-NO" dirty="0" smtClean="0"/>
              <a:t> bærekraftmål</a:t>
            </a:r>
          </a:p>
          <a:p>
            <a:r>
              <a:rPr lang="nb-NO" dirty="0" smtClean="0"/>
              <a:t>Følge opp vedtak i eiendomsutvikling </a:t>
            </a:r>
            <a:r>
              <a:rPr lang="nb-NO" dirty="0" err="1" smtClean="0"/>
              <a:t>iht</a:t>
            </a:r>
            <a:r>
              <a:rPr lang="nb-NO" dirty="0" smtClean="0"/>
              <a:t> ass. </a:t>
            </a:r>
            <a:r>
              <a:rPr lang="nb-NO" dirty="0"/>
              <a:t>r</a:t>
            </a:r>
            <a:r>
              <a:rPr lang="nb-NO" dirty="0" smtClean="0"/>
              <a:t>ådmanns innlegg på konferansen</a:t>
            </a:r>
          </a:p>
          <a:p>
            <a:r>
              <a:rPr lang="nb-NO" dirty="0" smtClean="0"/>
              <a:t>Følge opp negative funn i folkehelsemeldingen, spesielt tiltak for barnefattigdom</a:t>
            </a:r>
          </a:p>
          <a:p>
            <a:r>
              <a:rPr lang="nb-NO" dirty="0" smtClean="0"/>
              <a:t>Utrede fremtidige strukturer for pleie og omsorgstjenestene</a:t>
            </a:r>
          </a:p>
          <a:p>
            <a:r>
              <a:rPr lang="nb-NO" dirty="0" smtClean="0"/>
              <a:t>Strategi og utvikling med egen post i rammene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73591911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endParaRPr lang="nb-NO"/>
          </a:p>
        </p:txBody>
      </p:sp>
      <p:pic>
        <p:nvPicPr>
          <p:cNvPr id="7" name="Plassholder for innhold 3"/>
          <p:cNvPicPr>
            <a:picLocks noGrp="1" noChangeAspect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572"/>
          <a:stretch/>
        </p:blipFill>
        <p:spPr>
          <a:xfrm>
            <a:off x="1" y="857250"/>
            <a:ext cx="9143999" cy="5143500"/>
          </a:xfrm>
        </p:spPr>
      </p:pic>
      <p:sp>
        <p:nvSpPr>
          <p:cNvPr id="9" name="Plassholder for innhold 2"/>
          <p:cNvSpPr txBox="1">
            <a:spLocks/>
          </p:cNvSpPr>
          <p:nvPr/>
        </p:nvSpPr>
        <p:spPr>
          <a:xfrm>
            <a:off x="4572000" y="1009459"/>
            <a:ext cx="3683627" cy="3639413"/>
          </a:xfrm>
          <a:prstGeom prst="rect">
            <a:avLst/>
          </a:prstGeom>
        </p:spPr>
        <p:txBody>
          <a:bodyPr vert="horz" lIns="68580" tIns="34290" rIns="68580" bIns="34290" rtlCol="0">
            <a:normAutofit fontScale="62500" lnSpcReduction="20000"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Clr>
                <a:srgbClr val="01B6AD"/>
              </a:buClr>
              <a:buSzPct val="125000"/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Clr>
                <a:srgbClr val="01B6AD"/>
              </a:buClr>
              <a:buSzPct val="125000"/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Clr>
                <a:srgbClr val="01B6AD"/>
              </a:buClr>
              <a:buSzPct val="125000"/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Clr>
                <a:srgbClr val="01B6AD"/>
              </a:buClr>
              <a:buSzPct val="125000"/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Clr>
                <a:srgbClr val="01B6AD"/>
              </a:buClr>
              <a:buSzPct val="125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b-NO" sz="2400" dirty="0"/>
              <a:t>Benterud Barneskole </a:t>
            </a:r>
          </a:p>
          <a:p>
            <a:r>
              <a:rPr lang="nb-NO" sz="2400" dirty="0"/>
              <a:t>Ullerål Barneskole </a:t>
            </a:r>
          </a:p>
          <a:p>
            <a:r>
              <a:rPr lang="nb-NO" sz="2400" dirty="0"/>
              <a:t>Hov Ungdomsskole</a:t>
            </a:r>
          </a:p>
          <a:p>
            <a:r>
              <a:rPr lang="nb-NO" sz="2400" dirty="0"/>
              <a:t>Nes Barneskole </a:t>
            </a:r>
          </a:p>
          <a:p>
            <a:r>
              <a:rPr lang="nb-NO" sz="2400" dirty="0"/>
              <a:t>Hov vest omsorgsboliger </a:t>
            </a:r>
          </a:p>
          <a:p>
            <a:r>
              <a:rPr lang="nb-NO" sz="2400" dirty="0"/>
              <a:t>Hov øst omsorgsboliger</a:t>
            </a:r>
          </a:p>
          <a:p>
            <a:r>
              <a:rPr lang="nb-NO" sz="2400" dirty="0"/>
              <a:t>Heradsbygda omsorgssenter</a:t>
            </a:r>
          </a:p>
          <a:p>
            <a:r>
              <a:rPr lang="nb-NO" sz="2400" dirty="0"/>
              <a:t>Legevakt og ambulansesentral</a:t>
            </a:r>
          </a:p>
          <a:p>
            <a:r>
              <a:rPr lang="nb-NO" sz="2400" dirty="0"/>
              <a:t>Ringerike vannverk</a:t>
            </a:r>
          </a:p>
          <a:p>
            <a:r>
              <a:rPr lang="nb-NO" sz="2400" dirty="0"/>
              <a:t>Brannstasjoner </a:t>
            </a:r>
          </a:p>
          <a:p>
            <a:r>
              <a:rPr lang="nb-NO" sz="2400" dirty="0"/>
              <a:t>Monserud renseanlegg </a:t>
            </a:r>
          </a:p>
          <a:p>
            <a:r>
              <a:rPr lang="nb-NO" sz="2400" dirty="0"/>
              <a:t>Ringerikskjøkken – rehabilitering</a:t>
            </a:r>
          </a:p>
          <a:p>
            <a:r>
              <a:rPr lang="nb-NO" sz="2400" dirty="0"/>
              <a:t>Inventar og utstyr barnehage, skole helse og omsorg</a:t>
            </a:r>
          </a:p>
          <a:p>
            <a:pPr marL="0" indent="0">
              <a:buNone/>
            </a:pPr>
            <a:r>
              <a:rPr lang="nb-NO" sz="2400" dirty="0"/>
              <a:t> </a:t>
            </a:r>
          </a:p>
          <a:p>
            <a:endParaRPr lang="nb-NO" sz="2400" dirty="0"/>
          </a:p>
        </p:txBody>
      </p:sp>
      <p:sp>
        <p:nvSpPr>
          <p:cNvPr id="3" name="TekstSylinder 2"/>
          <p:cNvSpPr txBox="1"/>
          <p:nvPr/>
        </p:nvSpPr>
        <p:spPr>
          <a:xfrm>
            <a:off x="115781" y="1647127"/>
            <a:ext cx="445621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b-NO" sz="2400" b="1" dirty="0"/>
              <a:t>VI INVESTERER FOR 2-2,5 MRD</a:t>
            </a:r>
          </a:p>
        </p:txBody>
      </p:sp>
      <p:sp>
        <p:nvSpPr>
          <p:cNvPr id="4" name="TekstSylinder 3"/>
          <p:cNvSpPr txBox="1"/>
          <p:nvPr/>
        </p:nvSpPr>
        <p:spPr>
          <a:xfrm>
            <a:off x="613458" y="2309149"/>
            <a:ext cx="309622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dirty="0" smtClean="0"/>
              <a:t>2020 – 765,5 millioner kroner</a:t>
            </a:r>
          </a:p>
          <a:p>
            <a:r>
              <a:rPr lang="nb-NO" dirty="0" smtClean="0"/>
              <a:t>2021 – 318,9 millioner kroner</a:t>
            </a:r>
          </a:p>
          <a:p>
            <a:r>
              <a:rPr lang="nb-NO" dirty="0" smtClean="0"/>
              <a:t>2022 – 210,6 millioner kroner</a:t>
            </a:r>
          </a:p>
          <a:p>
            <a:r>
              <a:rPr lang="nb-NO" dirty="0" smtClean="0"/>
              <a:t>2023 – 47 millioner kroner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4020254522"/>
      </p:ext>
    </p:extLst>
  </p:cSld>
  <p:clrMapOvr>
    <a:masterClrMapping/>
  </p:clrMapOvr>
</p:sld>
</file>

<file path=ppt/theme/theme1.xml><?xml version="1.0" encoding="utf-8"?>
<a:theme xmlns:a="http://schemas.openxmlformats.org/drawingml/2006/main" name="Ny_mal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Ny_mal" id="{83357CDC-F609-714B-ADDE-8A21EF3C079A}" vid="{0CA3EFDC-3045-9E48-90BE-ED5FE24F72B0}"/>
    </a:ext>
  </a:extLst>
</a:theme>
</file>

<file path=ppt/theme/theme2.xml><?xml version="1.0" encoding="utf-8"?>
<a:theme xmlns:a="http://schemas.openxmlformats.org/drawingml/2006/main" name="Ringerike_PPTmal_16-9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Ringerike_PPTmal_16-9" id="{2B770080-C8E0-4D5D-8611-6131CBFBAFBF}" vid="{D6CD3378-952D-49B2-B92A-08A022766D38}"/>
    </a:ext>
  </a:extLst>
</a:theme>
</file>

<file path=ppt/theme/theme3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Ny_mal</Template>
  <TotalTime>2460</TotalTime>
  <Words>859</Words>
  <Application>Microsoft Office PowerPoint</Application>
  <PresentationFormat>Skjermfremvisning (4:3)</PresentationFormat>
  <Paragraphs>382</Paragraphs>
  <Slides>30</Slides>
  <Notes>12</Notes>
  <HiddenSlides>0</HiddenSlides>
  <MMClips>0</MMClips>
  <ScaleCrop>false</ScaleCrop>
  <HeadingPairs>
    <vt:vector size="6" baseType="variant">
      <vt:variant>
        <vt:lpstr>Brukte skrifter</vt:lpstr>
      </vt:variant>
      <vt:variant>
        <vt:i4>6</vt:i4>
      </vt:variant>
      <vt:variant>
        <vt:lpstr>Tema</vt:lpstr>
      </vt:variant>
      <vt:variant>
        <vt:i4>2</vt:i4>
      </vt:variant>
      <vt:variant>
        <vt:lpstr>Lysbildetitler</vt:lpstr>
      </vt:variant>
      <vt:variant>
        <vt:i4>30</vt:i4>
      </vt:variant>
    </vt:vector>
  </HeadingPairs>
  <TitlesOfParts>
    <vt:vector size="38" baseType="lpstr">
      <vt:lpstr>Calibri</vt:lpstr>
      <vt:lpstr>Pragmatica Light</vt:lpstr>
      <vt:lpstr>Pragmatica ExtraLight</vt:lpstr>
      <vt:lpstr>Arial</vt:lpstr>
      <vt:lpstr>Times New Roman</vt:lpstr>
      <vt:lpstr>Calibiri</vt:lpstr>
      <vt:lpstr>Ny_mal</vt:lpstr>
      <vt:lpstr>Ringerike_PPTmal_16-9</vt:lpstr>
      <vt:lpstr>PowerPoint-presentasjon</vt:lpstr>
      <vt:lpstr>Utviklingen i regnskapsmessig resultat 2019</vt:lpstr>
      <vt:lpstr>Sammendrag av hovedfunn - folkehelseoversikten</vt:lpstr>
      <vt:lpstr>Hvordan påvirker levemåte, oppførsel og det sosiale psykisk og fysisk helse </vt:lpstr>
      <vt:lpstr>Folkehelsetiltak</vt:lpstr>
      <vt:lpstr>Hovedtallene (tall i 1000 kroner)</vt:lpstr>
      <vt:lpstr>Befolkningsutvikling</vt:lpstr>
      <vt:lpstr>Vedtak fra Formannskapets strategiseminar 11.-12. juni 2019</vt:lpstr>
      <vt:lpstr>PowerPoint-presentasjon</vt:lpstr>
      <vt:lpstr>Underskudd/disp.fond/regnskapsmessig resultat</vt:lpstr>
      <vt:lpstr>Renter og avdrag - kommunekassa</vt:lpstr>
      <vt:lpstr>Netto driftsresultat i % av brutto driftsinntekter</vt:lpstr>
      <vt:lpstr>Disposisjonsfond i % av brutto driftsinntekter</vt:lpstr>
      <vt:lpstr>Engangstiltak</vt:lpstr>
      <vt:lpstr>Nye tiltak – Endringer i driften</vt:lpstr>
      <vt:lpstr>Budsjett-tilpasninger</vt:lpstr>
      <vt:lpstr>Driftsbudsjett 2020-2023</vt:lpstr>
      <vt:lpstr>Budsjettramme per sektor</vt:lpstr>
      <vt:lpstr>Ikke-gebyrfinansierte investeringer (1)</vt:lpstr>
      <vt:lpstr>Ikke-gebyrfinansierte investeringer (2)</vt:lpstr>
      <vt:lpstr>Ikke-gebyrfinansierte investeringer (3)</vt:lpstr>
      <vt:lpstr>Gebyrfinansierte investeringer</vt:lpstr>
      <vt:lpstr>Folkevalgte og revisjon - tiltak</vt:lpstr>
      <vt:lpstr>Administrasjon og fellestjenester</vt:lpstr>
      <vt:lpstr>Strategi og utvikling</vt:lpstr>
      <vt:lpstr>Utdanning og familie</vt:lpstr>
      <vt:lpstr>Helse og omsorg</vt:lpstr>
      <vt:lpstr>Teknisk, idrett og kultur</vt:lpstr>
      <vt:lpstr>Videre framdrift</vt:lpstr>
      <vt:lpstr>PowerPoint-presentasjon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PowerPoint-presentasjon</dc:title>
  <dc:creator>Mats Øieren</dc:creator>
  <cp:lastModifiedBy>Gyrid Helene Christoffersen</cp:lastModifiedBy>
  <cp:revision>106</cp:revision>
  <cp:lastPrinted>2018-09-24T13:37:42Z</cp:lastPrinted>
  <dcterms:created xsi:type="dcterms:W3CDTF">2018-04-23T13:00:20Z</dcterms:created>
  <dcterms:modified xsi:type="dcterms:W3CDTF">2019-10-22T08:54:40Z</dcterms:modified>
</cp:coreProperties>
</file>