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367" r:id="rId3"/>
    <p:sldId id="368" r:id="rId4"/>
    <p:sldId id="371" r:id="rId5"/>
    <p:sldId id="304" r:id="rId6"/>
    <p:sldId id="381" r:id="rId7"/>
    <p:sldId id="378" r:id="rId8"/>
    <p:sldId id="369" r:id="rId9"/>
    <p:sldId id="370" r:id="rId10"/>
    <p:sldId id="360" r:id="rId11"/>
    <p:sldId id="382" r:id="rId12"/>
    <p:sldId id="361" r:id="rId13"/>
    <p:sldId id="383" r:id="rId14"/>
    <p:sldId id="379" r:id="rId15"/>
    <p:sldId id="308" r:id="rId16"/>
    <p:sldId id="362" r:id="rId17"/>
    <p:sldId id="366" r:id="rId18"/>
    <p:sldId id="335" r:id="rId19"/>
    <p:sldId id="365" r:id="rId20"/>
    <p:sldId id="336" r:id="rId21"/>
    <p:sldId id="363" r:id="rId22"/>
    <p:sldId id="324" r:id="rId23"/>
    <p:sldId id="316" r:id="rId24"/>
    <p:sldId id="328" r:id="rId25"/>
    <p:sldId id="329" r:id="rId26"/>
    <p:sldId id="372" r:id="rId27"/>
    <p:sldId id="312" r:id="rId28"/>
    <p:sldId id="373" r:id="rId29"/>
    <p:sldId id="313" r:id="rId30"/>
    <p:sldId id="374" r:id="rId31"/>
    <p:sldId id="314" r:id="rId32"/>
    <p:sldId id="375" r:id="rId33"/>
    <p:sldId id="376" r:id="rId34"/>
    <p:sldId id="317" r:id="rId35"/>
    <p:sldId id="38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0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6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6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6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51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2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8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8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6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1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8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49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aljamannaart@ringerike.kommune.n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Bestandsutviklingen for hjortevilt i Ringerike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Jaktstatistikk </a:t>
            </a:r>
          </a:p>
        </p:txBody>
      </p:sp>
      <p:pic>
        <p:nvPicPr>
          <p:cNvPr id="5" name="Bilde 4" descr="logo">
            <a:extLst>
              <a:ext uri="{FF2B5EF4-FFF2-40B4-BE49-F238E27FC236}">
                <a16:creationId xmlns:a16="http://schemas.microsoft.com/office/drawing/2014/main" id="{F02DE041-3085-3588-C11A-64498AF1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79551"/>
            <a:ext cx="1755250" cy="14506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87E98DE-2A6A-A424-F3A9-99A33A8B413B}"/>
              </a:ext>
            </a:extLst>
          </p:cNvPr>
          <p:cNvSpPr txBox="1"/>
          <p:nvPr/>
        </p:nvSpPr>
        <p:spPr>
          <a:xfrm>
            <a:off x="1097280" y="5598620"/>
            <a:ext cx="1869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Alja Mannaart</a:t>
            </a:r>
          </a:p>
        </p:txBody>
      </p:sp>
    </p:spTree>
    <p:extLst>
      <p:ext uri="{BB962C8B-B14F-4D97-AF65-F5344CB8AC3E}">
        <p14:creationId xmlns:p14="http://schemas.microsoft.com/office/powerpoint/2010/main" val="4875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CD9CDE-BB5F-8E48-B17E-4984B358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Sett kalv per ku % Ringerike (2020-2023)</a:t>
            </a:r>
          </a:p>
        </p:txBody>
      </p:sp>
      <p:pic>
        <p:nvPicPr>
          <p:cNvPr id="6" name="Plassholder for innhold 5" descr="Et bilde som inneholder skjermbilde, astronomi&#10;&#10;Automatisk generert beskrivelse">
            <a:extLst>
              <a:ext uri="{FF2B5EF4-FFF2-40B4-BE49-F238E27FC236}">
                <a16:creationId xmlns:a16="http://schemas.microsoft.com/office/drawing/2014/main" id="{386E10CD-05F8-D60A-AADF-9E8AD8D16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637" y="2040584"/>
            <a:ext cx="10795974" cy="4013373"/>
          </a:xfrm>
        </p:spPr>
      </p:pic>
    </p:spTree>
    <p:extLst>
      <p:ext uri="{BB962C8B-B14F-4D97-AF65-F5344CB8AC3E}">
        <p14:creationId xmlns:p14="http://schemas.microsoft.com/office/powerpoint/2010/main" val="278845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CD9CDE-BB5F-8E48-B17E-4984B3581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Sett kalv per ku % Hole (2020-2023)</a:t>
            </a:r>
          </a:p>
        </p:txBody>
      </p:sp>
      <p:pic>
        <p:nvPicPr>
          <p:cNvPr id="15" name="Plassholder for innhold 14" descr="Et bilde som inneholder skjermbilde, rom, astronomi&#10;&#10;Automatisk generert beskrivelse">
            <a:extLst>
              <a:ext uri="{FF2B5EF4-FFF2-40B4-BE49-F238E27FC236}">
                <a16:creationId xmlns:a16="http://schemas.microsoft.com/office/drawing/2014/main" id="{3C260642-8CBF-F140-2CB3-76A5EBA79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979" y="2070537"/>
            <a:ext cx="11196042" cy="4162097"/>
          </a:xfrm>
        </p:spPr>
      </p:pic>
    </p:spTree>
    <p:extLst>
      <p:ext uri="{BB962C8B-B14F-4D97-AF65-F5344CB8AC3E}">
        <p14:creationId xmlns:p14="http://schemas.microsoft.com/office/powerpoint/2010/main" val="299141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991B6E-D00F-717A-1A63-A61E3569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346841"/>
            <a:ext cx="8963095" cy="1320800"/>
          </a:xfrm>
        </p:spPr>
        <p:txBody>
          <a:bodyPr>
            <a:normAutofit fontScale="90000"/>
          </a:bodyPr>
          <a:lstStyle/>
          <a:p>
            <a:r>
              <a:rPr lang="nb-NO" dirty="0"/>
              <a:t>Sett kalv per </a:t>
            </a:r>
            <a:r>
              <a:rPr lang="nb-NO" dirty="0" err="1"/>
              <a:t>kalvku</a:t>
            </a:r>
            <a:r>
              <a:rPr lang="nb-NO" dirty="0"/>
              <a:t> (tvillingrate) Ringerike (2020-2023)</a:t>
            </a:r>
          </a:p>
        </p:txBody>
      </p:sp>
      <p:pic>
        <p:nvPicPr>
          <p:cNvPr id="5" name="Plassholder for innhold 4" descr="Et bilde som inneholder skjermbilde, rom, astronomi&#10;&#10;Automatisk generert beskrivelse">
            <a:extLst>
              <a:ext uri="{FF2B5EF4-FFF2-40B4-BE49-F238E27FC236}">
                <a16:creationId xmlns:a16="http://schemas.microsoft.com/office/drawing/2014/main" id="{54564FE9-35B7-C89B-288E-A9064C91E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84" y="1888435"/>
            <a:ext cx="11649016" cy="4330489"/>
          </a:xfrm>
        </p:spPr>
      </p:pic>
    </p:spTree>
    <p:extLst>
      <p:ext uri="{BB962C8B-B14F-4D97-AF65-F5344CB8AC3E}">
        <p14:creationId xmlns:p14="http://schemas.microsoft.com/office/powerpoint/2010/main" val="222647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991B6E-D00F-717A-1A63-A61E3569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346841"/>
            <a:ext cx="8963095" cy="1320800"/>
          </a:xfrm>
        </p:spPr>
        <p:txBody>
          <a:bodyPr>
            <a:normAutofit fontScale="90000"/>
          </a:bodyPr>
          <a:lstStyle/>
          <a:p>
            <a:r>
              <a:rPr lang="nb-NO" dirty="0"/>
              <a:t>Sett kalv per </a:t>
            </a:r>
            <a:r>
              <a:rPr lang="nb-NO" dirty="0" err="1"/>
              <a:t>kalvku</a:t>
            </a:r>
            <a:r>
              <a:rPr lang="nb-NO" dirty="0"/>
              <a:t> (tvillingrate) Hole (2020-2023)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03DEB72-102D-FDC7-B3BD-3194DF209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988034"/>
            <a:ext cx="10058400" cy="3739182"/>
          </a:xfrm>
        </p:spPr>
      </p:pic>
    </p:spTree>
    <p:extLst>
      <p:ext uri="{BB962C8B-B14F-4D97-AF65-F5344CB8AC3E}">
        <p14:creationId xmlns:p14="http://schemas.microsoft.com/office/powerpoint/2010/main" val="391706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6C0292-1170-B844-9D7F-6FE5BDC8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07" y="286603"/>
            <a:ext cx="10058400" cy="1450757"/>
          </a:xfrm>
        </p:spPr>
        <p:txBody>
          <a:bodyPr/>
          <a:lstStyle/>
          <a:p>
            <a:r>
              <a:rPr lang="nb-NO" dirty="0"/>
              <a:t>Sett ku per okse Ringerike (2020-2023)</a:t>
            </a:r>
          </a:p>
        </p:txBody>
      </p:sp>
      <p:pic>
        <p:nvPicPr>
          <p:cNvPr id="5" name="Plassholder for innhold 4" descr="Et bilde som inneholder tekst, skjermbilde, nummer, diagram&#10;&#10;Automatisk generert beskrivelse">
            <a:extLst>
              <a:ext uri="{FF2B5EF4-FFF2-40B4-BE49-F238E27FC236}">
                <a16:creationId xmlns:a16="http://schemas.microsoft.com/office/drawing/2014/main" id="{0279EC98-FAF6-7887-F537-5CA0B8A22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138" r="1416"/>
          <a:stretch/>
        </p:blipFill>
        <p:spPr>
          <a:xfrm>
            <a:off x="718907" y="1842464"/>
            <a:ext cx="8961121" cy="4517144"/>
          </a:xfrm>
        </p:spPr>
      </p:pic>
    </p:spTree>
    <p:extLst>
      <p:ext uri="{BB962C8B-B14F-4D97-AF65-F5344CB8AC3E}">
        <p14:creationId xmlns:p14="http://schemas.microsoft.com/office/powerpoint/2010/main" val="401890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CD652E-A21E-41F5-10B4-73945FAF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10058400" cy="1450757"/>
          </a:xfrm>
        </p:spPr>
        <p:txBody>
          <a:bodyPr/>
          <a:lstStyle/>
          <a:p>
            <a:r>
              <a:rPr lang="nb-NO" dirty="0"/>
              <a:t>Sett elg per jegerdag Ringerike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51EA1AD-392D-86A9-7657-6FFC43CA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7334" y="1620079"/>
            <a:ext cx="10930139" cy="40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5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11CD11-5DF7-F7C2-110E-8C821FBD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89" y="420757"/>
            <a:ext cx="11100537" cy="781878"/>
          </a:xfrm>
        </p:spPr>
        <p:txBody>
          <a:bodyPr>
            <a:normAutofit fontScale="90000"/>
          </a:bodyPr>
          <a:lstStyle/>
          <a:p>
            <a:r>
              <a:rPr lang="nb-NO" dirty="0"/>
              <a:t>Gjennomsnittsvekt elgkalv Ringerike (2020-2023)</a:t>
            </a:r>
          </a:p>
        </p:txBody>
      </p:sp>
      <p:pic>
        <p:nvPicPr>
          <p:cNvPr id="5" name="Plassholder for innhold 4" descr="Et bilde som inneholder skjermbilde, apparat, design&#10;&#10;Automatisk generert beskrivelse">
            <a:extLst>
              <a:ext uri="{FF2B5EF4-FFF2-40B4-BE49-F238E27FC236}">
                <a16:creationId xmlns:a16="http://schemas.microsoft.com/office/drawing/2014/main" id="{E0517FD4-A5AB-D02A-1D7D-C3D0D1DE6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489" y="1659835"/>
            <a:ext cx="10742728" cy="4662610"/>
          </a:xfrm>
        </p:spPr>
      </p:pic>
    </p:spTree>
    <p:extLst>
      <p:ext uri="{BB962C8B-B14F-4D97-AF65-F5344CB8AC3E}">
        <p14:creationId xmlns:p14="http://schemas.microsoft.com/office/powerpoint/2010/main" val="1245009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11CD11-5DF7-F7C2-110E-8C821FBD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967475" cy="781878"/>
          </a:xfrm>
        </p:spPr>
        <p:txBody>
          <a:bodyPr>
            <a:normAutofit fontScale="90000"/>
          </a:bodyPr>
          <a:lstStyle/>
          <a:p>
            <a:r>
              <a:rPr lang="nb-NO" dirty="0"/>
              <a:t>Gjennomsnittsvekt elgkalv Hole (2020-2023)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0517FD4-A5AB-D02A-1D7D-C3D0D1DE6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77334" y="1652509"/>
            <a:ext cx="11266758" cy="4668778"/>
          </a:xfrm>
        </p:spPr>
      </p:pic>
    </p:spTree>
    <p:extLst>
      <p:ext uri="{BB962C8B-B14F-4D97-AF65-F5344CB8AC3E}">
        <p14:creationId xmlns:p14="http://schemas.microsoft.com/office/powerpoint/2010/main" val="72512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66EE53DA-02C1-C1D4-5966-84D508D3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16" y="589722"/>
            <a:ext cx="11170109" cy="781878"/>
          </a:xfrm>
        </p:spPr>
        <p:txBody>
          <a:bodyPr>
            <a:normAutofit fontScale="90000"/>
          </a:bodyPr>
          <a:lstStyle/>
          <a:p>
            <a:r>
              <a:rPr lang="nb-NO" dirty="0"/>
              <a:t>Gjennomsnittsvekt elg 1,5 år Ringerike (2020-2023)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FF54A67-E295-D5C5-7D84-CE828F736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37930" y="1362059"/>
            <a:ext cx="11022495" cy="4906219"/>
          </a:xfrm>
        </p:spPr>
      </p:pic>
    </p:spTree>
    <p:extLst>
      <p:ext uri="{BB962C8B-B14F-4D97-AF65-F5344CB8AC3E}">
        <p14:creationId xmlns:p14="http://schemas.microsoft.com/office/powerpoint/2010/main" val="291042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66EE53DA-02C1-C1D4-5966-84D508D3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474370" cy="781878"/>
          </a:xfrm>
        </p:spPr>
        <p:txBody>
          <a:bodyPr>
            <a:normAutofit fontScale="90000"/>
          </a:bodyPr>
          <a:lstStyle/>
          <a:p>
            <a:r>
              <a:rPr lang="nb-NO" dirty="0"/>
              <a:t>Gjennomsnittsvekt elg 1,5 år Hole (2020-2023)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FF54A67-E295-D5C5-7D84-CE828F736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03271" y="1570384"/>
            <a:ext cx="10639103" cy="4729556"/>
          </a:xfrm>
        </p:spPr>
      </p:pic>
    </p:spTree>
    <p:extLst>
      <p:ext uri="{BB962C8B-B14F-4D97-AF65-F5344CB8AC3E}">
        <p14:creationId xmlns:p14="http://schemas.microsoft.com/office/powerpoint/2010/main" val="18299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7161F7-3156-F4C5-4CAE-DB98F165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65923"/>
            <a:ext cx="8596668" cy="675860"/>
          </a:xfrm>
        </p:spPr>
        <p:txBody>
          <a:bodyPr>
            <a:normAutofit fontScale="90000"/>
          </a:bodyPr>
          <a:lstStyle/>
          <a:p>
            <a:r>
              <a:rPr lang="nb-NO" dirty="0"/>
              <a:t>Litt fra Faun rapport 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1629BD-9C1F-127D-B6DC-245672A04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8618"/>
            <a:ext cx="11050840" cy="4442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2200" dirty="0"/>
              <a:t> Våre beregninger viser en bestandsstørrelse på om lag 807 elg etter jakta 2022, noe som tilsvarer en reduksjon på nær 4 % i forhold til bestandsstørrelsen etter jakt i 2021.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/>
              <a:t> Det er gjennom flere år </a:t>
            </a:r>
            <a:r>
              <a:rPr lang="nb-NO" sz="2200" b="1" dirty="0"/>
              <a:t>felt noe færre dyr enn hva våre årlige anbefalinger tilsier</a:t>
            </a:r>
            <a:r>
              <a:rPr lang="nb-NO" sz="2200" dirty="0"/>
              <a:t>, og elgbestanden har vist tendens til svak nedgang først de to siste årene.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/>
              <a:t> Både </a:t>
            </a:r>
            <a:r>
              <a:rPr lang="nb-NO" sz="2200" b="1" dirty="0"/>
              <a:t>slaktevekter og kalverater er i dag på et lavt nivå </a:t>
            </a:r>
            <a:r>
              <a:rPr lang="nb-NO" sz="2200" dirty="0"/>
              <a:t>etter flere års nedgang. De ligger litt under det som er vedtatt som ønskelig å komme opp på i perioden 2022-2025.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/>
              <a:t> Vi ønsker 55 % kalveførende kuer og at gjennomsnittlige slaktevekter for kalv skal ligge på mer enn 65 kg.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/>
              <a:t> Det felles fortsatt en overvekt av hanndyr, og kjønnsforholdet viser tendens til å bli stadig skjevere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7816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65E860-DDA3-4C61-391A-0A677DE2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81" y="752824"/>
            <a:ext cx="9848205" cy="781878"/>
          </a:xfrm>
        </p:spPr>
        <p:txBody>
          <a:bodyPr>
            <a:normAutofit fontScale="90000"/>
          </a:bodyPr>
          <a:lstStyle/>
          <a:p>
            <a:r>
              <a:rPr lang="nb-NO" dirty="0"/>
              <a:t>Gjennomsnittsvekt elg 2,5 år og eldre Ringerike (2020-2023)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3EAFF5D-3937-91EB-8D9E-CC1554ED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81" r="1782"/>
          <a:stretch/>
        </p:blipFill>
        <p:spPr>
          <a:xfrm>
            <a:off x="359281" y="1779103"/>
            <a:ext cx="8446789" cy="4523539"/>
          </a:xfrm>
        </p:spPr>
      </p:pic>
    </p:spTree>
    <p:extLst>
      <p:ext uri="{BB962C8B-B14F-4D97-AF65-F5344CB8AC3E}">
        <p14:creationId xmlns:p14="http://schemas.microsoft.com/office/powerpoint/2010/main" val="425819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65E860-DDA3-4C61-391A-0A677DE2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38" y="511906"/>
            <a:ext cx="9530153" cy="781878"/>
          </a:xfrm>
        </p:spPr>
        <p:txBody>
          <a:bodyPr>
            <a:normAutofit fontScale="90000"/>
          </a:bodyPr>
          <a:lstStyle/>
          <a:p>
            <a:r>
              <a:rPr lang="nb-NO" dirty="0"/>
              <a:t>Gjennomsnittsvekt elg 2,5 år og eldre     Hole (2020-2023)</a:t>
            </a:r>
          </a:p>
        </p:txBody>
      </p:sp>
      <p:pic>
        <p:nvPicPr>
          <p:cNvPr id="11" name="Plassholder for innhold 10" descr="Et bilde som inneholder tekst, skjermbilde, nummer, Font&#10;&#10;Automatisk generert beskrivelse">
            <a:extLst>
              <a:ext uri="{FF2B5EF4-FFF2-40B4-BE49-F238E27FC236}">
                <a16:creationId xmlns:a16="http://schemas.microsoft.com/office/drawing/2014/main" id="{256809B2-92F6-DA1E-E644-B2A4C74D0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10" y="1440353"/>
            <a:ext cx="8938246" cy="4905741"/>
          </a:xfrm>
        </p:spPr>
      </p:pic>
    </p:spTree>
    <p:extLst>
      <p:ext uri="{BB962C8B-B14F-4D97-AF65-F5344CB8AC3E}">
        <p14:creationId xmlns:p14="http://schemas.microsoft.com/office/powerpoint/2010/main" val="4185996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E32D3FD4-6F71-43DF-93B9-87279519C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113EF66-F9EC-81AC-041C-08313FCE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7" y="-103275"/>
            <a:ext cx="6302309" cy="1666501"/>
          </a:xfrm>
        </p:spPr>
        <p:txBody>
          <a:bodyPr>
            <a:normAutofit/>
          </a:bodyPr>
          <a:lstStyle/>
          <a:p>
            <a:r>
              <a:rPr lang="nb-NO" sz="4000" dirty="0">
                <a:solidFill>
                  <a:srgbClr val="FFFFFF"/>
                </a:solidFill>
              </a:rPr>
              <a:t>Antall elg felt per måned Ringerike og Hole 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3EEBF2-150E-183E-86E3-8855395C0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1878952"/>
            <a:ext cx="6865010" cy="48498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600" b="1" dirty="0">
                <a:solidFill>
                  <a:srgbClr val="FFFFFF"/>
                </a:solidFill>
              </a:rPr>
              <a:t>Ringerike:</a:t>
            </a:r>
          </a:p>
          <a:p>
            <a:r>
              <a:rPr lang="nb-NO" sz="2600" dirty="0">
                <a:solidFill>
                  <a:srgbClr val="FFFFFF"/>
                </a:solidFill>
              </a:rPr>
              <a:t>91 elg i september (1619 jegerdager)</a:t>
            </a:r>
          </a:p>
          <a:p>
            <a:r>
              <a:rPr lang="nb-NO" sz="2600" dirty="0">
                <a:solidFill>
                  <a:srgbClr val="FFFFFF"/>
                </a:solidFill>
              </a:rPr>
              <a:t>169 elg i oktober (2865 jegerdager)</a:t>
            </a:r>
          </a:p>
          <a:p>
            <a:r>
              <a:rPr lang="nb-NO" sz="2600" dirty="0">
                <a:solidFill>
                  <a:srgbClr val="FFFFFF"/>
                </a:solidFill>
              </a:rPr>
              <a:t>48 elg i november (417 jegerdager)</a:t>
            </a:r>
          </a:p>
          <a:p>
            <a:r>
              <a:rPr lang="nb-NO" sz="2600" dirty="0">
                <a:solidFill>
                  <a:srgbClr val="FFFFFF"/>
                </a:solidFill>
              </a:rPr>
              <a:t>4 elg i desember (51 jegerdager)</a:t>
            </a:r>
          </a:p>
          <a:p>
            <a:endParaRPr lang="nb-NO" sz="2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sz="2600" b="1" dirty="0">
                <a:solidFill>
                  <a:srgbClr val="FFFFFF"/>
                </a:solidFill>
              </a:rPr>
              <a:t>Hole:</a:t>
            </a:r>
          </a:p>
          <a:p>
            <a:r>
              <a:rPr lang="nb-NO" sz="2600" dirty="0">
                <a:solidFill>
                  <a:srgbClr val="FFFFFF"/>
                </a:solidFill>
              </a:rPr>
              <a:t>0 elg i september (5 jegerdager)</a:t>
            </a:r>
          </a:p>
          <a:p>
            <a:pPr marL="0" indent="0">
              <a:buNone/>
            </a:pPr>
            <a:r>
              <a:rPr lang="nb-NO" sz="2600" dirty="0">
                <a:solidFill>
                  <a:srgbClr val="FFFFFF"/>
                </a:solidFill>
              </a:rPr>
              <a:t> 18 elg i oktober (228 jegerdager)</a:t>
            </a:r>
          </a:p>
          <a:p>
            <a:r>
              <a:rPr lang="nb-NO" sz="2600" dirty="0">
                <a:solidFill>
                  <a:srgbClr val="FFFFFF"/>
                </a:solidFill>
              </a:rPr>
              <a:t>1 elg i november (28 jegerdager)</a:t>
            </a:r>
          </a:p>
          <a:p>
            <a:r>
              <a:rPr lang="nb-NO" sz="2600" dirty="0">
                <a:solidFill>
                  <a:srgbClr val="FFFFFF"/>
                </a:solidFill>
              </a:rPr>
              <a:t>0 elg i desember (4 jegerdager)</a:t>
            </a:r>
          </a:p>
          <a:p>
            <a:endParaRPr lang="nb-NO" sz="2600" dirty="0">
              <a:solidFill>
                <a:srgbClr val="FFFFFF"/>
              </a:solidFill>
            </a:endParaRPr>
          </a:p>
          <a:p>
            <a:endParaRPr lang="nb-NO" sz="2600" dirty="0">
              <a:solidFill>
                <a:srgbClr val="FFFFFF"/>
              </a:solidFill>
            </a:endParaRPr>
          </a:p>
          <a:p>
            <a:endParaRPr lang="nb-NO" sz="1100" dirty="0">
              <a:solidFill>
                <a:srgbClr val="FFFFFF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6F207B4-66C3-4A76-8D54-C2871CF80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pic>
        <p:nvPicPr>
          <p:cNvPr id="17" name="Picture 4" descr="Efterårsblade">
            <a:extLst>
              <a:ext uri="{FF2B5EF4-FFF2-40B4-BE49-F238E27FC236}">
                <a16:creationId xmlns:a16="http://schemas.microsoft.com/office/drawing/2014/main" id="{81D5BEBC-DAD3-26A9-F354-1431949DE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87" r="26534" b="-1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9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71627A-AFF2-3B22-AF56-5CD75FB7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59" y="422937"/>
            <a:ext cx="8596668" cy="660400"/>
          </a:xfrm>
        </p:spPr>
        <p:txBody>
          <a:bodyPr>
            <a:normAutofit fontScale="90000"/>
          </a:bodyPr>
          <a:lstStyle/>
          <a:p>
            <a:r>
              <a:rPr lang="nb-NO" dirty="0"/>
              <a:t>Oppsummering Ringerike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DE68DD-ACA7-118E-412E-40D9947C1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59" y="1931604"/>
            <a:ext cx="9686281" cy="5815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/>
              <a:t>Elg</a:t>
            </a:r>
          </a:p>
          <a:p>
            <a:r>
              <a:rPr lang="nb-NO" sz="2400" dirty="0"/>
              <a:t>Felt totalt 311 elg, av 402 tildelte. Altså ca. 77%.</a:t>
            </a:r>
          </a:p>
          <a:p>
            <a:r>
              <a:rPr lang="nb-NO" sz="2400" dirty="0"/>
              <a:t>Sett kalv per ku har gått opp litt fra 0,53 til 0,57.</a:t>
            </a:r>
          </a:p>
          <a:p>
            <a:r>
              <a:rPr lang="nb-NO" sz="2400" dirty="0"/>
              <a:t>Sett kalv per </a:t>
            </a:r>
            <a:r>
              <a:rPr lang="nb-NO" sz="2400" dirty="0" err="1"/>
              <a:t>kalvku</a:t>
            </a:r>
            <a:r>
              <a:rPr lang="nb-NO" sz="2400" dirty="0"/>
              <a:t> (tvillingrate)har gått litt ned fra 1,08 til 1,05.</a:t>
            </a:r>
          </a:p>
          <a:p>
            <a:r>
              <a:rPr lang="nb-NO" sz="2400" dirty="0"/>
              <a:t>Slaktevekt for </a:t>
            </a:r>
            <a:r>
              <a:rPr lang="nb-NO" sz="2400" dirty="0" err="1"/>
              <a:t>kukalv</a:t>
            </a:r>
            <a:r>
              <a:rPr lang="nb-NO" sz="2400" dirty="0"/>
              <a:t> har gått ned fra 59,4 kg til 50,78 kg. </a:t>
            </a:r>
          </a:p>
          <a:p>
            <a:r>
              <a:rPr lang="nb-NO" sz="2400" dirty="0"/>
              <a:t>Slaktevekt for oksekalv har gått litt ned fra 59,59 kg til 56,90 kg. </a:t>
            </a:r>
          </a:p>
          <a:p>
            <a:r>
              <a:rPr lang="nb-NO" sz="2400" dirty="0"/>
              <a:t>Sett elg per jegerdag har gått litt opp fra 0,29 til 0,35. </a:t>
            </a:r>
          </a:p>
          <a:p>
            <a:r>
              <a:rPr lang="nb-NO" sz="2400" dirty="0"/>
              <a:t>Felt elg per jegerdag har gått litt ned fra 0,052 til 0,049. </a:t>
            </a:r>
          </a:p>
          <a:p>
            <a:endParaRPr lang="nb-NO" sz="24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5764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3F7BCF-C0E2-78E5-40A0-BC659CA2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>
                <a:solidFill>
                  <a:schemeClr val="tx1">
                    <a:lumMod val="85000"/>
                    <a:lumOff val="15000"/>
                  </a:schemeClr>
                </a:solidFill>
              </a:rPr>
              <a:t>HJORT</a:t>
            </a:r>
            <a:br>
              <a:rPr lang="en-US" sz="46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46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600">
                <a:solidFill>
                  <a:schemeClr val="tx1">
                    <a:lumMod val="85000"/>
                    <a:lumOff val="15000"/>
                  </a:schemeClr>
                </a:solidFill>
              </a:rPr>
              <a:t>Nøkkeltall for hjort  i Ringerike og Hole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AAB120E-967D-248B-839E-EEE89BF1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20670" y="640081"/>
            <a:ext cx="6738874" cy="505415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64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272912-B600-2C3E-2B5B-76F142A7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20984"/>
            <a:ext cx="10058400" cy="882595"/>
          </a:xfrm>
        </p:spPr>
        <p:txBody>
          <a:bodyPr>
            <a:normAutofit fontScale="90000"/>
          </a:bodyPr>
          <a:lstStyle/>
          <a:p>
            <a:r>
              <a:rPr lang="nb-NO" dirty="0"/>
              <a:t>Felte og tildelte hjort Ringerike (2020-2023)</a:t>
            </a:r>
          </a:p>
        </p:txBody>
      </p:sp>
      <p:pic>
        <p:nvPicPr>
          <p:cNvPr id="8" name="Plassholder for innhold 7" descr="Et bilde som inneholder tekst, skjermbilde, nummer, Font&#10;&#10;Automatisk generert beskrivelse">
            <a:extLst>
              <a:ext uri="{FF2B5EF4-FFF2-40B4-BE49-F238E27FC236}">
                <a16:creationId xmlns:a16="http://schemas.microsoft.com/office/drawing/2014/main" id="{B8FDC9EB-AA43-DCA3-522C-07AFEDB67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737360"/>
            <a:ext cx="8476099" cy="4599656"/>
          </a:xfrm>
        </p:spPr>
      </p:pic>
    </p:spTree>
    <p:extLst>
      <p:ext uri="{BB962C8B-B14F-4D97-AF65-F5344CB8AC3E}">
        <p14:creationId xmlns:p14="http://schemas.microsoft.com/office/powerpoint/2010/main" val="1084815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272912-B600-2C3E-2B5B-76F142A7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20984"/>
            <a:ext cx="10058400" cy="882595"/>
          </a:xfrm>
        </p:spPr>
        <p:txBody>
          <a:bodyPr>
            <a:normAutofit/>
          </a:bodyPr>
          <a:lstStyle/>
          <a:p>
            <a:r>
              <a:rPr lang="nb-NO" dirty="0"/>
              <a:t>Felte og tildelte hjort Hole (2020-2023)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B8FDC9EB-AA43-DCA3-522C-07AFEDB67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97280" y="1737360"/>
            <a:ext cx="8476099" cy="4599656"/>
          </a:xfrm>
        </p:spPr>
      </p:pic>
    </p:spTree>
    <p:extLst>
      <p:ext uri="{BB962C8B-B14F-4D97-AF65-F5344CB8AC3E}">
        <p14:creationId xmlns:p14="http://schemas.microsoft.com/office/powerpoint/2010/main" val="525803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81B3-AD0C-8597-A37F-0B95959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80" y="472966"/>
            <a:ext cx="11513592" cy="881336"/>
          </a:xfrm>
        </p:spPr>
        <p:txBody>
          <a:bodyPr>
            <a:normAutofit fontScale="90000"/>
          </a:bodyPr>
          <a:lstStyle/>
          <a:p>
            <a:r>
              <a:rPr lang="nb-NO" dirty="0"/>
              <a:t>Gjennomsnittsvekt hjortekalv Ringerike (2020-2023)</a:t>
            </a:r>
          </a:p>
        </p:txBody>
      </p:sp>
      <p:pic>
        <p:nvPicPr>
          <p:cNvPr id="8" name="Bilde 7" descr="Et bilde som inneholder skjermbilde, design&#10;&#10;Automatisk generert beskrivelse">
            <a:extLst>
              <a:ext uri="{FF2B5EF4-FFF2-40B4-BE49-F238E27FC236}">
                <a16:creationId xmlns:a16="http://schemas.microsoft.com/office/drawing/2014/main" id="{4C98910E-D731-723F-93DD-1D674D1B0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80" y="1755227"/>
            <a:ext cx="11591858" cy="43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23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81B3-AD0C-8597-A37F-0B95959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80" y="472966"/>
            <a:ext cx="10704524" cy="881336"/>
          </a:xfrm>
        </p:spPr>
        <p:txBody>
          <a:bodyPr>
            <a:normAutofit fontScale="90000"/>
          </a:bodyPr>
          <a:lstStyle/>
          <a:p>
            <a:r>
              <a:rPr lang="nb-NO" dirty="0"/>
              <a:t>Gjennomsnittsvekt hjortekalv Hole (2020-2023)</a:t>
            </a:r>
          </a:p>
        </p:txBody>
      </p:sp>
      <p:pic>
        <p:nvPicPr>
          <p:cNvPr id="6" name="Bilde 5" descr="Et bilde som inneholder skjermbilde, design&#10;&#10;Automatisk generert beskrivelse">
            <a:extLst>
              <a:ext uri="{FF2B5EF4-FFF2-40B4-BE49-F238E27FC236}">
                <a16:creationId xmlns:a16="http://schemas.microsoft.com/office/drawing/2014/main" id="{1EE344F6-05F1-5B9D-6990-91E41F41B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80" y="2014445"/>
            <a:ext cx="11271854" cy="41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39B7D1-771F-E91B-54A7-3F3FFF8D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Sett kalv per kolle Ringerike (2020-2023)</a:t>
            </a:r>
          </a:p>
        </p:txBody>
      </p:sp>
      <p:pic>
        <p:nvPicPr>
          <p:cNvPr id="4" name="Bilde 3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F539EADD-BD11-A736-1B94-FC4038D7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" y="2087217"/>
            <a:ext cx="11349083" cy="42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542A1D-822A-7B95-CF33-1CE3D8CC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49" y="2176669"/>
            <a:ext cx="10973721" cy="40551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 </a:t>
            </a:r>
            <a:r>
              <a:rPr lang="nb-NO" sz="2000" dirty="0"/>
              <a:t>For å sikte mot en kjønnsfordeling ikke skjevere enn 1,6 ku per okse i henhold til kommunale mål om elgforvaltning, bør det felles en overvekt av hodyr de nærmeste årene</a:t>
            </a: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/>
              <a:t> Taksten viste at beitetrykket og registrert antall møkkhauger var sunket betydelig sammenlignet med resultatene fra forrige beitetakst i 2018, men det er fortsatt klassifisert som middels overbeitet.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 </a:t>
            </a:r>
            <a:r>
              <a:rPr lang="nb-NO" sz="2000" dirty="0"/>
              <a:t>Det er </a:t>
            </a:r>
            <a:r>
              <a:rPr lang="nb-NO" sz="2000" b="1" dirty="0"/>
              <a:t>fortsatt behov for flere års restitusjon av beitegrunnlaget</a:t>
            </a:r>
            <a:r>
              <a:rPr lang="nb-NO" sz="2000" dirty="0"/>
              <a:t>, før det kan regnes som bærekraftig. Det er tvilsomt om en så lav nedgang i elgstammen som vi har sett er nok til at beitet får tatt seg opp, det gjør det også vanskeligere å øke slaktevekter og kalverater.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 </a:t>
            </a:r>
            <a:r>
              <a:rPr lang="nb-NO" sz="2000" dirty="0"/>
              <a:t>Med mål om en fortsatt svak bestandsreduksjon har vi for jaktåret 2023 foreslått et uttak på </a:t>
            </a:r>
            <a:r>
              <a:rPr lang="nb-NO" sz="2000" b="1" dirty="0"/>
              <a:t>minimum 290 elg</a:t>
            </a:r>
            <a:r>
              <a:rPr lang="nb-NO" sz="2000" dirty="0"/>
              <a:t>.</a:t>
            </a:r>
          </a:p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35A99459-BA91-C03F-E5C3-F0906870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65923"/>
            <a:ext cx="8596668" cy="675860"/>
          </a:xfrm>
        </p:spPr>
        <p:txBody>
          <a:bodyPr>
            <a:normAutofit fontScale="90000"/>
          </a:bodyPr>
          <a:lstStyle/>
          <a:p>
            <a:r>
              <a:rPr lang="nb-NO" dirty="0"/>
              <a:t>Litt fra Faun rapport 2022</a:t>
            </a:r>
          </a:p>
        </p:txBody>
      </p:sp>
    </p:spTree>
    <p:extLst>
      <p:ext uri="{BB962C8B-B14F-4D97-AF65-F5344CB8AC3E}">
        <p14:creationId xmlns:p14="http://schemas.microsoft.com/office/powerpoint/2010/main" val="3298919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39B7D1-771F-E91B-54A7-3F3FFF8D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Sett kalv per kolle Hole (2020-2023)</a:t>
            </a:r>
          </a:p>
        </p:txBody>
      </p:sp>
      <p:pic>
        <p:nvPicPr>
          <p:cNvPr id="5" name="Bilde 4" descr="Et bilde som inneholder skjermbilde, apparat, design&#10;&#10;Automatisk generert beskrivelse">
            <a:extLst>
              <a:ext uri="{FF2B5EF4-FFF2-40B4-BE49-F238E27FC236}">
                <a16:creationId xmlns:a16="http://schemas.microsoft.com/office/drawing/2014/main" id="{62F534D2-B925-9D7C-D231-FD0DDB16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65" y="1902372"/>
            <a:ext cx="11634269" cy="43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82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45A37E-8E06-4635-FC3A-A3D07BDB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Sum sette hjort Ringerike (2020-2023)</a:t>
            </a:r>
          </a:p>
        </p:txBody>
      </p:sp>
      <p:pic>
        <p:nvPicPr>
          <p:cNvPr id="4" name="Bilde 3" descr="Et bilde som inneholder tekst, skjermbilde, Plottdiagram, nummer&#10;&#10;Automatisk generert beskrivelse">
            <a:extLst>
              <a:ext uri="{FF2B5EF4-FFF2-40B4-BE49-F238E27FC236}">
                <a16:creationId xmlns:a16="http://schemas.microsoft.com/office/drawing/2014/main" id="{5A671D5B-1DD2-97AB-5A8A-60CECADA7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39" r="753"/>
          <a:stretch/>
        </p:blipFill>
        <p:spPr>
          <a:xfrm>
            <a:off x="1097280" y="1954924"/>
            <a:ext cx="9074391" cy="42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50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45A37E-8E06-4635-FC3A-A3D07BDB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Sum sette hjort Hole (2020-2023)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A671D5B-1DD2-97AB-5A8A-60CECADA7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24" r="766"/>
          <a:stretch/>
        </p:blipFill>
        <p:spPr>
          <a:xfrm>
            <a:off x="1023708" y="1912883"/>
            <a:ext cx="8610389" cy="43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82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F8305A-7572-0C6E-64D1-27BF4923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419894"/>
            <a:ext cx="6005223" cy="1320800"/>
          </a:xfrm>
        </p:spPr>
        <p:txBody>
          <a:bodyPr>
            <a:normAutofit fontScale="90000"/>
          </a:bodyPr>
          <a:lstStyle/>
          <a:p>
            <a:r>
              <a:rPr lang="nb-NO" dirty="0"/>
              <a:t>Antall hjort felt per måned i Ringerike og Hole 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73E42A-3FAC-16ED-C698-29F5BEBFF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898374"/>
            <a:ext cx="6588185" cy="4333461"/>
          </a:xfrm>
        </p:spPr>
        <p:txBody>
          <a:bodyPr>
            <a:normAutofit lnSpcReduction="10000"/>
          </a:bodyPr>
          <a:lstStyle/>
          <a:p>
            <a:r>
              <a:rPr lang="nb-NO" b="1" dirty="0"/>
              <a:t>Ringerike:</a:t>
            </a:r>
          </a:p>
          <a:p>
            <a:r>
              <a:rPr lang="nb-NO" dirty="0"/>
              <a:t>7 hjort i september</a:t>
            </a:r>
          </a:p>
          <a:p>
            <a:r>
              <a:rPr lang="nb-NO" dirty="0"/>
              <a:t>20 hjort i oktober</a:t>
            </a:r>
          </a:p>
          <a:p>
            <a:r>
              <a:rPr lang="nb-NO" dirty="0"/>
              <a:t>13 hjort i november</a:t>
            </a:r>
          </a:p>
          <a:p>
            <a:r>
              <a:rPr lang="nb-NO" dirty="0"/>
              <a:t>5 hjort i desember</a:t>
            </a:r>
          </a:p>
          <a:p>
            <a:r>
              <a:rPr lang="nb-NO" b="1" dirty="0"/>
              <a:t>Hole:</a:t>
            </a:r>
          </a:p>
          <a:p>
            <a:r>
              <a:rPr lang="nb-NO" dirty="0"/>
              <a:t>2 hjort i september</a:t>
            </a:r>
          </a:p>
          <a:p>
            <a:r>
              <a:rPr lang="nb-NO" dirty="0"/>
              <a:t>3 hjort i oktober</a:t>
            </a:r>
          </a:p>
          <a:p>
            <a:r>
              <a:rPr lang="nb-NO" dirty="0"/>
              <a:t>2 hjort i november</a:t>
            </a:r>
          </a:p>
          <a:p>
            <a:r>
              <a:rPr lang="nb-NO" dirty="0"/>
              <a:t>4 hjort i desember</a:t>
            </a:r>
          </a:p>
          <a:p>
            <a:endParaRPr lang="nb-NO" dirty="0"/>
          </a:p>
        </p:txBody>
      </p:sp>
      <p:pic>
        <p:nvPicPr>
          <p:cNvPr id="5" name="Picture 4" descr="To hjorter som stanger">
            <a:extLst>
              <a:ext uri="{FF2B5EF4-FFF2-40B4-BE49-F238E27FC236}">
                <a16:creationId xmlns:a16="http://schemas.microsoft.com/office/drawing/2014/main" id="{1746E94B-4472-E60E-910D-14AEEC0D9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3" r="32996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4779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2E280ED0-5C92-1339-DE67-EF72CF7F54C7}"/>
              </a:ext>
            </a:extLst>
          </p:cNvPr>
          <p:cNvSpPr txBox="1">
            <a:spLocks/>
          </p:cNvSpPr>
          <p:nvPr/>
        </p:nvSpPr>
        <p:spPr>
          <a:xfrm>
            <a:off x="928331" y="669131"/>
            <a:ext cx="9352259" cy="5815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b-NO" sz="3600" b="1" dirty="0"/>
              <a:t>Oppsummering hjort Ringerike</a:t>
            </a:r>
          </a:p>
          <a:p>
            <a:pPr marL="0" indent="0">
              <a:buFont typeface="Wingdings 3" charset="2"/>
              <a:buNone/>
            </a:pPr>
            <a:endParaRPr lang="nb-NO" sz="2400" b="1" dirty="0"/>
          </a:p>
          <a:p>
            <a:r>
              <a:rPr lang="nb-NO" sz="2400" dirty="0"/>
              <a:t>Både sett og felt hjort per jegerdag har gått opp fra året før.</a:t>
            </a:r>
          </a:p>
          <a:p>
            <a:r>
              <a:rPr lang="nb-NO" sz="2400" dirty="0"/>
              <a:t>Felt totalt 45 hjort, av 99 tildelte. Rekord antall. </a:t>
            </a:r>
          </a:p>
          <a:p>
            <a:r>
              <a:rPr lang="nb-NO" sz="2400" dirty="0"/>
              <a:t>Sett kalv per kolle har gått litt opp fra 0,56 til 0,57 fra året før.</a:t>
            </a:r>
          </a:p>
          <a:p>
            <a:r>
              <a:rPr lang="nb-NO" sz="2400" dirty="0"/>
              <a:t>Slaktevekt for hunnkalv har gått opp fra 28 kg til 33,25 kg. </a:t>
            </a:r>
          </a:p>
          <a:p>
            <a:r>
              <a:rPr lang="nb-NO" sz="2400" dirty="0"/>
              <a:t>Slaktevekt for hannkalv har gått litt opp fra 26 kg til 29 kg. </a:t>
            </a:r>
          </a:p>
          <a:p>
            <a:r>
              <a:rPr lang="nb-NO" sz="2400" dirty="0"/>
              <a:t>Det er blitt sett totalt 188 hjort i 2023, som er en økning fra året før.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8712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C7BAF6-EEF0-42A0-33F7-7B8ED04E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Rapportering i Hjorteviltregisteret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72588D-3555-3F93-5679-BB8670EE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894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2400" dirty="0"/>
              <a:t> Nytt at man skal rapportere fellingsrapport for rådyr i Hjorteviltregisteret. Flere og flere som gjør riktig.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400" dirty="0"/>
              <a:t> Jeg kan sende ut brukerveileder. Send meg e-post: </a:t>
            </a:r>
            <a:r>
              <a:rPr lang="nb-NO" sz="2400" dirty="0">
                <a:hlinkClick r:id="rId2"/>
              </a:rPr>
              <a:t>aljamannaart@ringerike.kommune.no</a:t>
            </a:r>
            <a:endParaRPr lang="nb-NO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2400" dirty="0"/>
              <a:t> Man kan legge inn vekt! </a:t>
            </a:r>
            <a:r>
              <a:rPr lang="nb-NO" sz="2400" dirty="0">
                <a:sym typeface="Wingdings" panose="05000000000000000000" pitchFamily="2" charset="2"/>
              </a:rPr>
              <a:t> Gjerne vei dyra.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400" dirty="0">
                <a:sym typeface="Wingdings" panose="05000000000000000000" pitchFamily="2" charset="2"/>
              </a:rPr>
              <a:t> Pass på å legge inn riktig dato. Fellingsdato.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400" dirty="0">
                <a:sym typeface="Wingdings" panose="05000000000000000000" pitchFamily="2" charset="2"/>
              </a:rPr>
              <a:t> Jaktleder og valdleders ansvar å sjekke at riktig dyr blir registrert.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400" dirty="0">
                <a:sym typeface="Wingdings" panose="05000000000000000000" pitchFamily="2" charset="2"/>
              </a:rPr>
              <a:t> Husk å levere tenner på hjort og elg, og gi beskjeden til jegere.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400" dirty="0">
                <a:sym typeface="Wingdings" panose="05000000000000000000" pitchFamily="2" charset="2"/>
              </a:rPr>
              <a:t> Oppdater kontaktinfo</a:t>
            </a:r>
          </a:p>
        </p:txBody>
      </p:sp>
    </p:spTree>
    <p:extLst>
      <p:ext uri="{BB962C8B-B14F-4D97-AF65-F5344CB8AC3E}">
        <p14:creationId xmlns:p14="http://schemas.microsoft.com/office/powerpoint/2010/main" val="158139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3F7BCF-C0E2-78E5-40A0-BC659CA2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tx1">
                    <a:lumMod val="85000"/>
                    <a:lumOff val="15000"/>
                  </a:schemeClr>
                </a:solidFill>
              </a:rPr>
              <a:t>Elg</a:t>
            </a:r>
            <a:br>
              <a:rPr lang="en-US" sz="5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5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000">
                <a:solidFill>
                  <a:schemeClr val="tx1">
                    <a:lumMod val="85000"/>
                    <a:lumOff val="15000"/>
                  </a:schemeClr>
                </a:solidFill>
              </a:rPr>
              <a:t>Nøkkeltall for elg  i Ringerike og Hole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AAB120E-967D-248B-839E-EEE89BF1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37921" y="640081"/>
            <a:ext cx="5054156" cy="505415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045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1D1FF9-A076-860D-5D76-0B505AC7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Felt </a:t>
            </a:r>
            <a:r>
              <a:rPr lang="nb-NO" dirty="0" err="1"/>
              <a:t>vs</a:t>
            </a:r>
            <a:r>
              <a:rPr lang="nb-NO" dirty="0"/>
              <a:t> tildelt elg Ringerike (2020-2023)</a:t>
            </a:r>
          </a:p>
        </p:txBody>
      </p:sp>
      <p:pic>
        <p:nvPicPr>
          <p:cNvPr id="4" name="Bilde 3" descr="Et bilde som inneholder tekst, skjermbilde, nummer, Plottdiagram&#10;&#10;Automatisk generert beskrivelse">
            <a:extLst>
              <a:ext uri="{FF2B5EF4-FFF2-40B4-BE49-F238E27FC236}">
                <a16:creationId xmlns:a16="http://schemas.microsoft.com/office/drawing/2014/main" id="{54604E16-1197-9FE9-32F5-B2376749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37629"/>
            <a:ext cx="7724005" cy="43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1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1D1FF9-A076-860D-5D76-0B505AC7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Felt </a:t>
            </a:r>
            <a:r>
              <a:rPr lang="nb-NO" dirty="0" err="1"/>
              <a:t>vs</a:t>
            </a:r>
            <a:r>
              <a:rPr lang="nb-NO" dirty="0"/>
              <a:t> tildelt elg Hole (2020-2023)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4604E16-1197-9FE9-32F5-B2376749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7280" y="1807477"/>
            <a:ext cx="8067741" cy="44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5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38B40B-DAB7-F908-DC6F-DCDAC127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2" y="276092"/>
            <a:ext cx="10573407" cy="1450757"/>
          </a:xfrm>
        </p:spPr>
        <p:txBody>
          <a:bodyPr/>
          <a:lstStyle/>
          <a:p>
            <a:r>
              <a:rPr lang="nb-NO" dirty="0"/>
              <a:t>Felte elg i prosent i Ringerike (kalv, okse, ku)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E8BC504-0681-E970-12BD-F8A87C024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0" t="32448" r="57016" b="53269"/>
          <a:stretch/>
        </p:blipFill>
        <p:spPr>
          <a:xfrm>
            <a:off x="388883" y="2501461"/>
            <a:ext cx="10993820" cy="2154622"/>
          </a:xfrm>
        </p:spPr>
      </p:pic>
    </p:spTree>
    <p:extLst>
      <p:ext uri="{BB962C8B-B14F-4D97-AF65-F5344CB8AC3E}">
        <p14:creationId xmlns:p14="http://schemas.microsoft.com/office/powerpoint/2010/main" val="200351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8B253-47EB-15F2-3A5E-26D0D5893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01" y="323806"/>
            <a:ext cx="10763478" cy="748250"/>
          </a:xfrm>
        </p:spPr>
        <p:txBody>
          <a:bodyPr/>
          <a:lstStyle/>
          <a:p>
            <a:r>
              <a:rPr lang="nb-NO"/>
              <a:t>Felte dyr i prosent Ringerike</a:t>
            </a:r>
            <a:endParaRPr lang="nb-NO" dirty="0"/>
          </a:p>
        </p:txBody>
      </p:sp>
      <p:pic>
        <p:nvPicPr>
          <p:cNvPr id="5" name="Plassholder for innhold 4" descr="Et bilde som inneholder skjermbilde, Fargerikt, kunst&#10;&#10;Automatisk generert beskrivelse">
            <a:extLst>
              <a:ext uri="{FF2B5EF4-FFF2-40B4-BE49-F238E27FC236}">
                <a16:creationId xmlns:a16="http://schemas.microsoft.com/office/drawing/2014/main" id="{549B3982-9A43-3171-56D4-073879590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70" y="1256402"/>
            <a:ext cx="11959460" cy="4921852"/>
          </a:xfrm>
        </p:spPr>
      </p:pic>
    </p:spTree>
    <p:extLst>
      <p:ext uri="{BB962C8B-B14F-4D97-AF65-F5344CB8AC3E}">
        <p14:creationId xmlns:p14="http://schemas.microsoft.com/office/powerpoint/2010/main" val="122095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8B253-47EB-15F2-3A5E-26D0D5893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01" y="323806"/>
            <a:ext cx="10763478" cy="748250"/>
          </a:xfrm>
        </p:spPr>
        <p:txBody>
          <a:bodyPr/>
          <a:lstStyle/>
          <a:p>
            <a:r>
              <a:rPr lang="nb-NO" dirty="0"/>
              <a:t>Felte dyr i prosent Hole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49B3982-9A43-3171-56D4-073879590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6270" y="1256402"/>
            <a:ext cx="11959460" cy="4921852"/>
          </a:xfrm>
        </p:spPr>
      </p:pic>
    </p:spTree>
    <p:extLst>
      <p:ext uri="{BB962C8B-B14F-4D97-AF65-F5344CB8AC3E}">
        <p14:creationId xmlns:p14="http://schemas.microsoft.com/office/powerpoint/2010/main" val="4043169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">
  <a:themeElements>
    <a:clrScheme name="Retrospek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5257</TotalTime>
  <Words>919</Words>
  <Application>Microsoft Office PowerPoint</Application>
  <PresentationFormat>Widescreen</PresentationFormat>
  <Paragraphs>102</Paragraphs>
  <Slides>35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40" baseType="lpstr">
      <vt:lpstr>Calibri</vt:lpstr>
      <vt:lpstr>Calibri Light</vt:lpstr>
      <vt:lpstr>Wingdings</vt:lpstr>
      <vt:lpstr>Wingdings 3</vt:lpstr>
      <vt:lpstr>Retrospekt</vt:lpstr>
      <vt:lpstr>Bestandsutviklingen for hjortevilt i Ringerike</vt:lpstr>
      <vt:lpstr>Litt fra Faun rapport 2022</vt:lpstr>
      <vt:lpstr>Litt fra Faun rapport 2022</vt:lpstr>
      <vt:lpstr>Elg  Nøkkeltall for elg  i Ringerike og Hole</vt:lpstr>
      <vt:lpstr>Felt vs tildelt elg Ringerike (2020-2023)</vt:lpstr>
      <vt:lpstr>Felt vs tildelt elg Hole (2020-2023)</vt:lpstr>
      <vt:lpstr>Felte elg i prosent i Ringerike (kalv, okse, ku)</vt:lpstr>
      <vt:lpstr>Felte dyr i prosent Ringerike</vt:lpstr>
      <vt:lpstr>Felte dyr i prosent Hole</vt:lpstr>
      <vt:lpstr>Sett kalv per ku % Ringerike (2020-2023)</vt:lpstr>
      <vt:lpstr>Sett kalv per ku % Hole (2020-2023)</vt:lpstr>
      <vt:lpstr>Sett kalv per kalvku (tvillingrate) Ringerike (2020-2023)</vt:lpstr>
      <vt:lpstr>Sett kalv per kalvku (tvillingrate) Hole (2020-2023)</vt:lpstr>
      <vt:lpstr>Sett ku per okse Ringerike (2020-2023)</vt:lpstr>
      <vt:lpstr>Sett elg per jegerdag Ringerike</vt:lpstr>
      <vt:lpstr>Gjennomsnittsvekt elgkalv Ringerike (2020-2023)</vt:lpstr>
      <vt:lpstr>Gjennomsnittsvekt elgkalv Hole (2020-2023)</vt:lpstr>
      <vt:lpstr>Gjennomsnittsvekt elg 1,5 år Ringerike (2020-2023)</vt:lpstr>
      <vt:lpstr>Gjennomsnittsvekt elg 1,5 år Hole (2020-2023)</vt:lpstr>
      <vt:lpstr>Gjennomsnittsvekt elg 2,5 år og eldre Ringerike (2020-2023)</vt:lpstr>
      <vt:lpstr>Gjennomsnittsvekt elg 2,5 år og eldre     Hole (2020-2023)</vt:lpstr>
      <vt:lpstr>Antall elg felt per måned Ringerike og Hole 2023</vt:lpstr>
      <vt:lpstr>Oppsummering Ringerike</vt:lpstr>
      <vt:lpstr>HJORT  Nøkkeltall for hjort  i Ringerike og Hole</vt:lpstr>
      <vt:lpstr>Felte og tildelte hjort Ringerike (2020-2023)</vt:lpstr>
      <vt:lpstr>Felte og tildelte hjort Hole (2020-2023)</vt:lpstr>
      <vt:lpstr>Gjennomsnittsvekt hjortekalv Ringerike (2020-2023)</vt:lpstr>
      <vt:lpstr>Gjennomsnittsvekt hjortekalv Hole (2020-2023)</vt:lpstr>
      <vt:lpstr>Sett kalv per kolle Ringerike (2020-2023)</vt:lpstr>
      <vt:lpstr>Sett kalv per kolle Hole (2020-2023)</vt:lpstr>
      <vt:lpstr>Sum sette hjort Ringerike (2020-2023)</vt:lpstr>
      <vt:lpstr>Sum sette hjort Hole (2020-2023)</vt:lpstr>
      <vt:lpstr>Antall hjort felt per måned i Ringerike og Hole 2023</vt:lpstr>
      <vt:lpstr>PowerPoint-presentasjon</vt:lpstr>
      <vt:lpstr>Rapportering i Hjorteviltregisteret</vt:lpstr>
    </vt:vector>
  </TitlesOfParts>
  <Company>Ringerike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Bestandsutviklengen for hjortevilt i Ringerike</dc:title>
  <dc:creator>Alja Helene Irena Mannaart</dc:creator>
  <cp:lastModifiedBy>Alja Helene Irena Mannaart</cp:lastModifiedBy>
  <cp:revision>229</cp:revision>
  <dcterms:created xsi:type="dcterms:W3CDTF">2022-02-08T09:20:05Z</dcterms:created>
  <dcterms:modified xsi:type="dcterms:W3CDTF">2024-05-13T10:11:00Z</dcterms:modified>
</cp:coreProperties>
</file>