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8" r:id="rId4"/>
    <p:sldId id="262" r:id="rId5"/>
    <p:sldId id="263" r:id="rId6"/>
    <p:sldId id="266" r:id="rId7"/>
    <p:sldId id="265" r:id="rId8"/>
    <p:sldId id="267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Tildelt VS felt hjort 2020-2023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Resultat!$A$2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Resultat!$B$1:$J$1</c:f>
              <c:strCache>
                <c:ptCount val="9"/>
                <c:pt idx="0">
                  <c:v>Felte hannkalver</c:v>
                </c:pt>
                <c:pt idx="1">
                  <c:v>Felte hunnkalver</c:v>
                </c:pt>
                <c:pt idx="2">
                  <c:v>Felte 1-årige hanner</c:v>
                </c:pt>
                <c:pt idx="3">
                  <c:v>Felte 1-årige hunner</c:v>
                </c:pt>
                <c:pt idx="4">
                  <c:v>Felte eldre hanner</c:v>
                </c:pt>
                <c:pt idx="5">
                  <c:v>Felte eldre hunner</c:v>
                </c:pt>
                <c:pt idx="6">
                  <c:v>Tildelt totalt</c:v>
                </c:pt>
                <c:pt idx="7">
                  <c:v>Felte totalt</c:v>
                </c:pt>
                <c:pt idx="8">
                  <c:v>Fellingsprosent</c:v>
                </c:pt>
              </c:strCache>
            </c:strRef>
          </c:cat>
          <c:val>
            <c:numRef>
              <c:f>Resultat!$B$2:$J$2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15</c:v>
                </c:pt>
                <c:pt idx="5">
                  <c:v>4</c:v>
                </c:pt>
                <c:pt idx="6">
                  <c:v>99</c:v>
                </c:pt>
                <c:pt idx="7">
                  <c:v>38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4-4BCB-BB33-F768B9087703}"/>
            </c:ext>
          </c:extLst>
        </c:ser>
        <c:ser>
          <c:idx val="1"/>
          <c:order val="1"/>
          <c:tx>
            <c:strRef>
              <c:f>Resultat!$A$3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Resultat!$B$1:$J$1</c:f>
              <c:strCache>
                <c:ptCount val="9"/>
                <c:pt idx="0">
                  <c:v>Felte hannkalver</c:v>
                </c:pt>
                <c:pt idx="1">
                  <c:v>Felte hunnkalver</c:v>
                </c:pt>
                <c:pt idx="2">
                  <c:v>Felte 1-årige hanner</c:v>
                </c:pt>
                <c:pt idx="3">
                  <c:v>Felte 1-årige hunner</c:v>
                </c:pt>
                <c:pt idx="4">
                  <c:v>Felte eldre hanner</c:v>
                </c:pt>
                <c:pt idx="5">
                  <c:v>Felte eldre hunner</c:v>
                </c:pt>
                <c:pt idx="6">
                  <c:v>Tildelt totalt</c:v>
                </c:pt>
                <c:pt idx="7">
                  <c:v>Felte totalt</c:v>
                </c:pt>
                <c:pt idx="8">
                  <c:v>Fellingsprosent</c:v>
                </c:pt>
              </c:strCache>
            </c:strRef>
          </c:cat>
          <c:val>
            <c:numRef>
              <c:f>Resultat!$B$3:$J$3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99</c:v>
                </c:pt>
                <c:pt idx="7">
                  <c:v>32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4-4BCB-BB33-F768B9087703}"/>
            </c:ext>
          </c:extLst>
        </c:ser>
        <c:ser>
          <c:idx val="2"/>
          <c:order val="2"/>
          <c:tx>
            <c:strRef>
              <c:f>Resultat!$A$4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Resultat!$B$1:$J$1</c:f>
              <c:strCache>
                <c:ptCount val="9"/>
                <c:pt idx="0">
                  <c:v>Felte hannkalver</c:v>
                </c:pt>
                <c:pt idx="1">
                  <c:v>Felte hunnkalver</c:v>
                </c:pt>
                <c:pt idx="2">
                  <c:v>Felte 1-årige hanner</c:v>
                </c:pt>
                <c:pt idx="3">
                  <c:v>Felte 1-årige hunner</c:v>
                </c:pt>
                <c:pt idx="4">
                  <c:v>Felte eldre hanner</c:v>
                </c:pt>
                <c:pt idx="5">
                  <c:v>Felte eldre hunner</c:v>
                </c:pt>
                <c:pt idx="6">
                  <c:v>Tildelt totalt</c:v>
                </c:pt>
                <c:pt idx="7">
                  <c:v>Felte totalt</c:v>
                </c:pt>
                <c:pt idx="8">
                  <c:v>Fellingsprosent</c:v>
                </c:pt>
              </c:strCache>
            </c:strRef>
          </c:cat>
          <c:val>
            <c:numRef>
              <c:f>Resultat!$B$4:$J$4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12</c:v>
                </c:pt>
                <c:pt idx="3">
                  <c:v>7</c:v>
                </c:pt>
                <c:pt idx="4">
                  <c:v>14</c:v>
                </c:pt>
                <c:pt idx="5">
                  <c:v>5</c:v>
                </c:pt>
                <c:pt idx="6">
                  <c:v>99</c:v>
                </c:pt>
                <c:pt idx="7">
                  <c:v>44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4-4BCB-BB33-F768B9087703}"/>
            </c:ext>
          </c:extLst>
        </c:ser>
        <c:ser>
          <c:idx val="3"/>
          <c:order val="3"/>
          <c:tx>
            <c:strRef>
              <c:f>Resultat!$A$5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Resultat!$B$1:$J$1</c:f>
              <c:strCache>
                <c:ptCount val="9"/>
                <c:pt idx="0">
                  <c:v>Felte hannkalver</c:v>
                </c:pt>
                <c:pt idx="1">
                  <c:v>Felte hunnkalver</c:v>
                </c:pt>
                <c:pt idx="2">
                  <c:v>Felte 1-årige hanner</c:v>
                </c:pt>
                <c:pt idx="3">
                  <c:v>Felte 1-årige hunner</c:v>
                </c:pt>
                <c:pt idx="4">
                  <c:v>Felte eldre hanner</c:v>
                </c:pt>
                <c:pt idx="5">
                  <c:v>Felte eldre hunner</c:v>
                </c:pt>
                <c:pt idx="6">
                  <c:v>Tildelt totalt</c:v>
                </c:pt>
                <c:pt idx="7">
                  <c:v>Felte totalt</c:v>
                </c:pt>
                <c:pt idx="8">
                  <c:v>Fellingsprosent</c:v>
                </c:pt>
              </c:strCache>
            </c:strRef>
          </c:cat>
          <c:val>
            <c:numRef>
              <c:f>Resultat!$B$5:$J$5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15</c:v>
                </c:pt>
                <c:pt idx="5">
                  <c:v>9</c:v>
                </c:pt>
                <c:pt idx="6">
                  <c:v>99</c:v>
                </c:pt>
                <c:pt idx="7">
                  <c:v>45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4-4BCB-BB33-F768B90877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6990927"/>
        <c:axId val="763995727"/>
      </c:barChart>
      <c:catAx>
        <c:axId val="57699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3995727"/>
        <c:crosses val="autoZero"/>
        <c:auto val="1"/>
        <c:lblAlgn val="ctr"/>
        <c:lblOffset val="100"/>
        <c:noMultiLvlLbl val="0"/>
      </c:catAx>
      <c:valAx>
        <c:axId val="76399572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699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77580-53EA-19E8-B7FB-CCC407300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2FEC1E-6EBE-6AAA-5F85-33D9FFC4E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C039A1-20E6-5610-7A45-8A9EAD01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EAB2FD-52D0-D9A0-48AE-44C7E7C9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CD5CA6-C2BB-0110-4977-BEEBCB8D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6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6414AC-9470-F8ED-54D9-E0A44D62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55CF6D6-2B44-F949-4C0D-74FFDA88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23102B-C462-D685-5CD5-CEADC353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D3C0C4-B40A-B4ED-CF7F-37F721D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9C0CAF-8B7E-EC76-C659-98782C45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10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0A3942C-5972-DBCB-38B5-6B9426BCC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3EFFB1-96B6-3F7A-D52E-16DBDD7E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330049-7E1B-C1B5-5707-0A5CB6D1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463B8-051D-9E49-91B2-3164993B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E204C4-6A51-760D-FC33-82A69400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80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B44395-95B7-06E6-6B8F-D4BA0EA1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621976-C9D8-D765-EC7D-AA270CA29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EDE96A-5F0C-C9F1-6896-1FFFDBC6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34FE69-0F98-642D-8311-7D0DD9C9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6CDC37-02CF-0825-D098-5DC33F5C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46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7D6AA-2821-64E7-7890-6E0F6DB0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0EC54F-63EA-8AAB-84F8-453875D0A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8BC523-5867-C67B-2A7E-1FE2AF6D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0C1AB4-600B-8E12-9B7E-21D2B4C7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2ACED3-7CFD-3A9D-730A-DB1FF375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7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FACE58-DF36-07A6-524E-D5C6ED7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9C49B-56A8-B808-27B1-D37CB6C21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7CEADC-0630-5C1C-8750-A5B715E2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A0E057-A196-A7AD-6A12-93ED1EA7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5FBD6D-9CED-4EEE-C79D-ACF9E4D4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B8319A4-0AD4-F91F-FED7-9F7036DF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16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82A7D-4EF4-727C-BA24-D0105021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876447-8FA2-969E-88A2-6FFC495F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8C576D-CDCB-7DA9-56B3-E0BBB9341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8CD5184-2E16-A4CC-1476-9E0D2130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5E70FC-102C-9C81-DEB4-42AAD3973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C44BC92-4152-EBBE-2A6D-C05828B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058678-F1DA-73A1-9DA4-3B796EE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0E0D6FA-816E-1F23-ECA0-8A6C6AE0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9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5DE887-5DE2-6F2A-0C29-C2154016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2F53D1-2F20-F87D-563D-98BD1A29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F5CC8A7-B5AF-1422-D43E-D25A5B9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E3E137-9D55-426E-A976-8648902A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5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C3F6219-408C-96B8-AD54-7A427C2B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298E8CC-90F9-87C4-BFA2-C18EC30A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B28F7-A7F7-6A90-EF65-7A5AC0EA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83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E5C8D-7076-19C3-960C-37FEAF7B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6D00E8-637D-52E6-978F-DFD422EA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91EDD7C-3B35-5675-561D-E1FD7EEFA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2C04E3-62B1-F02D-B7EF-A3561D2F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7E97EF3-477B-6411-D91C-252427A4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921F38-D9D4-4B16-CE04-C954E52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2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6A32C5-B78A-6326-2210-E2D5FF73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1FF47A1-04B7-0FF9-3A43-60979E338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35F62C-C58A-DD02-0A1D-B1C69EA8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186A77-B71A-5A71-502C-165B883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0DB647-9A85-D191-F314-B35855F0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A4A5F9-E85C-1BEB-0F4E-38CBEBC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3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A507031-A0FF-EF53-D698-F2A9AF94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977E59-B0EB-C184-11BF-4445CB7A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8C797B-81A7-980D-65D4-1002290AA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117B-AB13-4E60-9A02-8E8EB6C6FDA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EC7C66-F401-7C08-E143-397B3F147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B335CA-322C-1159-48BE-AAF3B489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B2F7-050F-40BE-859E-59927C860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EBA79B-84D0-5D6F-D20D-7C222E38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300" y="1562669"/>
            <a:ext cx="3389515" cy="238068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8362951" y="606829"/>
            <a:ext cx="3141864" cy="252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HJORTEJAKT I RINGERIKE KOMMUNE</a:t>
            </a:r>
          </a:p>
        </p:txBody>
      </p:sp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7" r="17213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4FFD16A-A44F-E5DD-7446-B18DCE8F50BC}"/>
              </a:ext>
            </a:extLst>
          </p:cNvPr>
          <p:cNvSpPr txBox="1"/>
          <p:nvPr/>
        </p:nvSpPr>
        <p:spPr>
          <a:xfrm>
            <a:off x="9596582" y="6419273"/>
            <a:ext cx="2102196" cy="1975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Richard Baksvær</a:t>
            </a:r>
          </a:p>
        </p:txBody>
      </p:sp>
    </p:spTree>
    <p:extLst>
      <p:ext uri="{BB962C8B-B14F-4D97-AF65-F5344CB8AC3E}">
        <p14:creationId xmlns:p14="http://schemas.microsoft.com/office/powerpoint/2010/main" val="16046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B45180-F3DA-9DBC-37D9-9E9AE11B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9465" cy="679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6" r="24972"/>
          <a:stretch/>
        </p:blipFill>
        <p:spPr>
          <a:xfrm>
            <a:off x="6226167" y="63744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9850922" y="258743"/>
            <a:ext cx="2476853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ORGANISERING</a:t>
            </a:r>
            <a:br>
              <a:rPr lang="en-US" sz="2400" dirty="0"/>
            </a:br>
            <a:r>
              <a:rPr lang="en-US" sz="2400" dirty="0"/>
              <a:t>2020-2023</a:t>
            </a:r>
          </a:p>
        </p:txBody>
      </p:sp>
    </p:spTree>
    <p:extLst>
      <p:ext uri="{BB962C8B-B14F-4D97-AF65-F5344CB8AC3E}">
        <p14:creationId xmlns:p14="http://schemas.microsoft.com/office/powerpoint/2010/main" val="407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B45180-F3DA-9DBC-37D9-9E9AE11B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9465" cy="679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6" r="249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9850922" y="258743"/>
            <a:ext cx="2476853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ORGANISERING</a:t>
            </a:r>
            <a:br>
              <a:rPr lang="en-US" sz="2400" dirty="0"/>
            </a:br>
            <a:r>
              <a:rPr lang="en-US" sz="2400" dirty="0"/>
              <a:t>2024-2027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F297F7D-E73D-AD5C-2777-47C024340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237" y="69299"/>
            <a:ext cx="2913701" cy="32530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400" dirty="0"/>
              <a:t>ORGANISERING</a:t>
            </a:r>
            <a:br>
              <a:rPr lang="en-US" sz="3400" dirty="0"/>
            </a:br>
            <a:r>
              <a:rPr lang="en-US" sz="3400" dirty="0"/>
              <a:t>2024-2027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Vald</a:t>
            </a:r>
            <a:r>
              <a:rPr lang="en-US" sz="3400" dirty="0"/>
              <a:t> 3 </a:t>
            </a:r>
            <a:r>
              <a:rPr lang="en-US" sz="3400" dirty="0" err="1"/>
              <a:t>og</a:t>
            </a:r>
            <a:r>
              <a:rPr lang="en-US" sz="3400" dirty="0"/>
              <a:t> 4 </a:t>
            </a:r>
            <a:r>
              <a:rPr lang="en-US" sz="3400" dirty="0" err="1"/>
              <a:t>gått</a:t>
            </a:r>
            <a:r>
              <a:rPr lang="en-US" sz="3400" dirty="0"/>
              <a:t> </a:t>
            </a:r>
            <a:r>
              <a:rPr lang="en-US" sz="3400" dirty="0" err="1"/>
              <a:t>sammen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Vald</a:t>
            </a:r>
            <a:r>
              <a:rPr lang="en-US" sz="3400" dirty="0"/>
              <a:t> 6 </a:t>
            </a:r>
            <a:r>
              <a:rPr lang="en-US" sz="3400" dirty="0" err="1"/>
              <a:t>og</a:t>
            </a:r>
            <a:r>
              <a:rPr lang="en-US" sz="3400" dirty="0"/>
              <a:t> 7 </a:t>
            </a:r>
            <a:r>
              <a:rPr lang="en-US" sz="3400" dirty="0" err="1"/>
              <a:t>gått</a:t>
            </a:r>
            <a:r>
              <a:rPr lang="en-US" sz="3400" dirty="0"/>
              <a:t> </a:t>
            </a:r>
            <a:r>
              <a:rPr lang="en-US" sz="3400" dirty="0" err="1"/>
              <a:t>sammen</a:t>
            </a:r>
            <a:br>
              <a:rPr lang="en-US" sz="3400" dirty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EBA79B-84D0-5D6F-D20D-7C222E38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276C89-4941-3B6E-1D11-99FAD6D1A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521914"/>
              </p:ext>
            </p:extLst>
          </p:nvPr>
        </p:nvGraphicFramePr>
        <p:xfrm>
          <a:off x="4216526" y="94085"/>
          <a:ext cx="7975474" cy="665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1353825" y="2936763"/>
            <a:ext cx="2179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Tildelt VS felt hjort 2020-2023</a:t>
            </a:r>
          </a:p>
        </p:txBody>
      </p:sp>
    </p:spTree>
    <p:extLst>
      <p:ext uri="{BB962C8B-B14F-4D97-AF65-F5344CB8AC3E}">
        <p14:creationId xmlns:p14="http://schemas.microsoft.com/office/powerpoint/2010/main" val="367773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EBA79B-84D0-5D6F-D20D-7C222E38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420" y="826851"/>
            <a:ext cx="4620584" cy="590468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dirty="0"/>
              <a:t>- For </a:t>
            </a:r>
            <a:r>
              <a:rPr lang="en-US" sz="2400" dirty="0" err="1"/>
              <a:t>stor</a:t>
            </a:r>
            <a:r>
              <a:rPr lang="en-US" sz="2400" dirty="0"/>
              <a:t> </a:t>
            </a:r>
            <a:r>
              <a:rPr lang="en-US" sz="2400" dirty="0" err="1"/>
              <a:t>usikkerhet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tallene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rapportering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Utfordringer</a:t>
            </a:r>
            <a:r>
              <a:rPr lang="en-US" sz="2400" dirty="0"/>
              <a:t> med </a:t>
            </a:r>
            <a:r>
              <a:rPr lang="en-US" sz="2400" dirty="0" err="1"/>
              <a:t>organisering</a:t>
            </a:r>
            <a:r>
              <a:rPr lang="en-US" sz="2400" dirty="0"/>
              <a:t> av </a:t>
            </a:r>
            <a:r>
              <a:rPr lang="en-US" sz="2400" dirty="0" err="1"/>
              <a:t>jakta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manglende</a:t>
            </a:r>
            <a:r>
              <a:rPr lang="en-US" sz="2400" dirty="0"/>
              <a:t> </a:t>
            </a:r>
            <a:r>
              <a:rPr lang="en-US" sz="2400" dirty="0" err="1"/>
              <a:t>oversikt</a:t>
            </a:r>
            <a:r>
              <a:rPr lang="en-US" sz="2400" dirty="0"/>
              <a:t> over </a:t>
            </a:r>
            <a:r>
              <a:rPr lang="en-US" sz="2400" dirty="0" err="1"/>
              <a:t>hvem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jakter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640420" y="433310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RAPPORTERING</a:t>
            </a:r>
          </a:p>
        </p:txBody>
      </p:sp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6" r="249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6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EBA79B-84D0-5D6F-D20D-7C222E38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5" y="1749833"/>
            <a:ext cx="5962785" cy="510816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dirty="0"/>
              <a:t>For </a:t>
            </a:r>
            <a:r>
              <a:rPr lang="en-US" sz="3600" dirty="0" err="1"/>
              <a:t>mye</a:t>
            </a:r>
            <a:r>
              <a:rPr lang="en-US" sz="3600" dirty="0"/>
              <a:t> av </a:t>
            </a:r>
            <a:r>
              <a:rPr lang="en-US" sz="3600" dirty="0" err="1"/>
              <a:t>tilgang</a:t>
            </a:r>
            <a:r>
              <a:rPr lang="en-US" sz="3600" dirty="0"/>
              <a:t> </a:t>
            </a:r>
            <a:r>
              <a:rPr lang="en-US" sz="3600" dirty="0" err="1"/>
              <a:t>på</a:t>
            </a:r>
            <a:r>
              <a:rPr lang="en-US" sz="3600" dirty="0"/>
              <a:t> </a:t>
            </a:r>
            <a:r>
              <a:rPr lang="en-US" sz="3600" dirty="0" err="1"/>
              <a:t>hjortejakt</a:t>
            </a:r>
            <a:r>
              <a:rPr lang="en-US" sz="3600" dirty="0"/>
              <a:t> </a:t>
            </a:r>
            <a:r>
              <a:rPr lang="en-US" sz="3600" dirty="0" err="1"/>
              <a:t>holdes</a:t>
            </a:r>
            <a:r>
              <a:rPr lang="en-US" sz="3600" dirty="0"/>
              <a:t> </a:t>
            </a:r>
            <a:r>
              <a:rPr lang="en-US" sz="3600" dirty="0" err="1"/>
              <a:t>igjen</a:t>
            </a:r>
            <a:r>
              <a:rPr lang="en-US" sz="3600" dirty="0"/>
              <a:t> av </a:t>
            </a:r>
            <a:r>
              <a:rPr lang="en-US" sz="3600" dirty="0" err="1"/>
              <a:t>elgjegere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hjort</a:t>
            </a:r>
            <a:r>
              <a:rPr lang="en-US" sz="3600" dirty="0"/>
              <a:t> </a:t>
            </a:r>
            <a:r>
              <a:rPr lang="en-US" sz="3600" dirty="0" err="1"/>
              <a:t>skytes</a:t>
            </a:r>
            <a:r>
              <a:rPr lang="en-US" sz="3600" dirty="0"/>
              <a:t> </a:t>
            </a:r>
            <a:r>
              <a:rPr lang="en-US" sz="3600" dirty="0" err="1"/>
              <a:t>som</a:t>
            </a:r>
            <a:r>
              <a:rPr lang="en-US" sz="3600" dirty="0"/>
              <a:t> </a:t>
            </a:r>
            <a:r>
              <a:rPr lang="en-US" sz="3600" dirty="0" err="1"/>
              <a:t>biprodukt</a:t>
            </a:r>
            <a:r>
              <a:rPr lang="en-US" sz="3600" dirty="0"/>
              <a:t> </a:t>
            </a:r>
            <a:r>
              <a:rPr lang="en-US" sz="3600" dirty="0" err="1"/>
              <a:t>til</a:t>
            </a:r>
            <a:r>
              <a:rPr lang="en-US" sz="3600" dirty="0"/>
              <a:t> </a:t>
            </a:r>
            <a:r>
              <a:rPr lang="en-US" sz="3600" dirty="0" err="1"/>
              <a:t>elgjakta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640420" y="433310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HINDRINGER FOR MER EFFEKTIV HJORTEJAKT</a:t>
            </a:r>
          </a:p>
        </p:txBody>
      </p:sp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6" r="2497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09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4696691" y="463109"/>
            <a:ext cx="5905378" cy="114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TILGJENGELIGJØRING AV HJORTEJAKT</a:t>
            </a:r>
          </a:p>
        </p:txBody>
      </p:sp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7" r="30691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6E49C60B-D5BD-C53E-638F-750D8FD79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7477" y="1779069"/>
            <a:ext cx="7639395" cy="3482888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- Utleie/ salg av ren hjortejakt</a:t>
            </a:r>
            <a:br>
              <a:rPr lang="nb-NO" sz="4400" dirty="0"/>
            </a:br>
            <a:r>
              <a:rPr lang="nb-NO" sz="4400" dirty="0"/>
              <a:t>- Gi mulighet for jakt fra 01.Sept</a:t>
            </a:r>
            <a:br>
              <a:rPr lang="nb-NO" sz="4400" dirty="0"/>
            </a:br>
            <a:r>
              <a:rPr lang="nb-NO" sz="4400" dirty="0"/>
              <a:t>- Jakt frem til og med 23.12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50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8B9C8D-8B8B-85A3-DBB5-958864767EA9}"/>
              </a:ext>
            </a:extLst>
          </p:cNvPr>
          <p:cNvSpPr txBox="1"/>
          <p:nvPr/>
        </p:nvSpPr>
        <p:spPr>
          <a:xfrm>
            <a:off x="4696691" y="463109"/>
            <a:ext cx="5905378" cy="114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HVA GJØR VI?</a:t>
            </a:r>
          </a:p>
        </p:txBody>
      </p:sp>
      <p:pic>
        <p:nvPicPr>
          <p:cNvPr id="31" name="Picture 30" descr="Hjorte, der kæmper">
            <a:extLst>
              <a:ext uri="{FF2B5EF4-FFF2-40B4-BE49-F238E27FC236}">
                <a16:creationId xmlns:a16="http://schemas.microsoft.com/office/drawing/2014/main" id="{E9BEF613-7D9A-05A2-424E-D2E348D2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7" r="30691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5354BAA-2CEA-B8C5-CD8C-9FAB0B4DB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404" y="1124623"/>
            <a:ext cx="8387542" cy="5428210"/>
          </a:xfrm>
        </p:spPr>
        <p:txBody>
          <a:bodyPr>
            <a:normAutofit fontScale="90000"/>
          </a:bodyPr>
          <a:lstStyle/>
          <a:p>
            <a:pPr algn="l"/>
            <a:r>
              <a:rPr lang="nb-NO" sz="3600" dirty="0"/>
              <a:t>-Ringerike kommune og Viltnemnda lager og sende ut skriv til alle grunneiere vedrørende hjortejakta og regler som gjelder.</a:t>
            </a:r>
            <a:br>
              <a:rPr lang="nb-NO" sz="3600" dirty="0"/>
            </a:br>
            <a:r>
              <a:rPr lang="nb-NO" sz="3600" dirty="0"/>
              <a:t>- </a:t>
            </a:r>
            <a:r>
              <a:rPr lang="nb-NO" sz="3600" u="sng" dirty="0"/>
              <a:t>Ingen</a:t>
            </a:r>
            <a:r>
              <a:rPr lang="nb-NO" sz="3600" dirty="0"/>
              <a:t> kan jakte på egen grunn, eller selge rettighet for jakt uten at jaktleder er registrert hos valdleder!</a:t>
            </a:r>
            <a:br>
              <a:rPr lang="nb-NO" sz="3600" dirty="0"/>
            </a:br>
            <a:r>
              <a:rPr lang="nb-NO" sz="3600" dirty="0"/>
              <a:t>- Valdleder oppdatere løpende jaktledere om status for kvoten</a:t>
            </a:r>
            <a:br>
              <a:rPr lang="nb-NO" sz="3600" dirty="0"/>
            </a:br>
            <a:r>
              <a:rPr lang="nb-NO" sz="3600" dirty="0"/>
              <a:t>- Tett samarbeid mellom valdene og Ringerike kommune</a:t>
            </a:r>
            <a:br>
              <a:rPr lang="nb-NO" sz="3600" dirty="0"/>
            </a:br>
            <a:r>
              <a:rPr lang="nb-NO" sz="3600" dirty="0"/>
              <a:t>- Ønske om fortløpende registrering i sett og skutt</a:t>
            </a:r>
            <a:br>
              <a:rPr lang="nb-NO" sz="3600" dirty="0"/>
            </a:br>
            <a:r>
              <a:rPr lang="nb-NO" sz="3600" dirty="0"/>
              <a:t>- Omgående varsling til valdleder om felt hjort</a:t>
            </a:r>
          </a:p>
        </p:txBody>
      </p:sp>
    </p:spTree>
    <p:extLst>
      <p:ext uri="{BB962C8B-B14F-4D97-AF65-F5344CB8AC3E}">
        <p14:creationId xmlns:p14="http://schemas.microsoft.com/office/powerpoint/2010/main" val="117847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 </vt:lpstr>
      <vt:lpstr>PowerPoint-presentasjon</vt:lpstr>
      <vt:lpstr>ORGANISERING 2024-2027 - Vald 3 og 4 gått sammen - Vald 6 og 7 gått sammen </vt:lpstr>
      <vt:lpstr> </vt:lpstr>
      <vt:lpstr>- For stor usikkerhet til tallene fra rapportering  - Utfordringer med organisering av jakta og manglende oversikt over hvem som jakter     </vt:lpstr>
      <vt:lpstr>For mye av tilgang på hjortejakt holdes igjen av elgjegere og hjort skytes som biprodukt til elgjakta     </vt:lpstr>
      <vt:lpstr>- Utleie/ salg av ren hjortejakt - Gi mulighet for jakt fra 01.Sept - Jakt frem til og med 23.12 </vt:lpstr>
      <vt:lpstr>-Ringerike kommune og Viltnemnda lager og sende ut skriv til alle grunneiere vedrørende hjortejakta og regler som gjelder. - Ingen kan jakte på egen grunn, eller selge rettighet for jakt uten at jaktleder er registrert hos valdleder! - Valdleder oppdatere løpende jaktledere om status for kvoten - Tett samarbeid mellom valdene og Ringerike kommune - Ønske om fortløpende registrering i sett og skutt - Omgående varsling til valdleder om felt hjort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HJORTEJAKT I RINGERIKE KOMMUNE</dc:title>
  <dc:creator>Richard Baksvær</dc:creator>
  <cp:lastModifiedBy>Alja Helene Irena Mannaart</cp:lastModifiedBy>
  <cp:revision>6</cp:revision>
  <dcterms:created xsi:type="dcterms:W3CDTF">2024-04-29T09:57:12Z</dcterms:created>
  <dcterms:modified xsi:type="dcterms:W3CDTF">2024-05-13T10:03:02Z</dcterms:modified>
</cp:coreProperties>
</file>