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7" r:id="rId7"/>
    <p:sldId id="268" r:id="rId8"/>
    <p:sldId id="262" r:id="rId9"/>
    <p:sldId id="269" r:id="rId10"/>
    <p:sldId id="263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iv.%20RB\viltnemd%20og%20fallvilt\Viltnemnda\R&#229;dyrforvaltning\R&#229;dyr_TildelteOgFelte%20Ringerike%202018%20til%20og%20med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Tildelinger vs felte dyr</a:t>
            </a:r>
            <a:endParaRPr lang="nb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Resultat!$B$13</c:f>
              <c:strCache>
                <c:ptCount val="1"/>
                <c:pt idx="0">
                  <c:v>Tildelt totalt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Resultat!$A$14:$A$19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Resultat!$B$14:$B$19</c:f>
              <c:numCache>
                <c:formatCode>General</c:formatCode>
                <c:ptCount val="6"/>
                <c:pt idx="0">
                  <c:v>915</c:v>
                </c:pt>
                <c:pt idx="1">
                  <c:v>922</c:v>
                </c:pt>
                <c:pt idx="2">
                  <c:v>949</c:v>
                </c:pt>
                <c:pt idx="3">
                  <c:v>957</c:v>
                </c:pt>
                <c:pt idx="4">
                  <c:v>985</c:v>
                </c:pt>
                <c:pt idx="5">
                  <c:v>1012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7B-4F89-A8B9-F40E52C1A7D8}"/>
            </c:ext>
          </c:extLst>
        </c:ser>
        <c:ser>
          <c:idx val="1"/>
          <c:order val="1"/>
          <c:tx>
            <c:strRef>
              <c:f>Resultat!$C$13</c:f>
              <c:strCache>
                <c:ptCount val="1"/>
                <c:pt idx="0">
                  <c:v>Felte totalt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Resultat!$A$14:$A$19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Resultat!$C$14:$C$19</c:f>
              <c:numCache>
                <c:formatCode>General</c:formatCode>
                <c:ptCount val="6"/>
                <c:pt idx="0">
                  <c:v>237</c:v>
                </c:pt>
                <c:pt idx="1">
                  <c:v>243</c:v>
                </c:pt>
                <c:pt idx="2">
                  <c:v>367</c:v>
                </c:pt>
                <c:pt idx="3">
                  <c:v>256</c:v>
                </c:pt>
                <c:pt idx="4">
                  <c:v>249</c:v>
                </c:pt>
                <c:pt idx="5">
                  <c:v>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7B-4F89-A8B9-F40E52C1A7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43107999"/>
        <c:axId val="1104373519"/>
      </c:lineChart>
      <c:catAx>
        <c:axId val="843107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04373519"/>
        <c:crosses val="autoZero"/>
        <c:auto val="1"/>
        <c:lblAlgn val="ctr"/>
        <c:lblOffset val="100"/>
        <c:noMultiLvlLbl val="0"/>
      </c:catAx>
      <c:valAx>
        <c:axId val="110437351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43107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baseline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  <a:t>Fallviltstatestikk</a:t>
            </a:r>
            <a:r>
              <a:rPr lang="en-US" dirty="0"/>
              <a:t>- </a:t>
            </a:r>
            <a:r>
              <a:rPr lang="en-US" dirty="0" err="1"/>
              <a:t>Rådyr</a:t>
            </a:r>
            <a:r>
              <a:rPr lang="en-US" dirty="0"/>
              <a:t> Ringerike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ArtPerÅr!$A$3</c:f>
              <c:strCache>
                <c:ptCount val="1"/>
                <c:pt idx="0">
                  <c:v>Rådyr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ArtPerÅr!$B$2:$G$2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ArtPerÅr!$B$3:$G$3</c:f>
              <c:numCache>
                <c:formatCode>General</c:formatCode>
                <c:ptCount val="6"/>
                <c:pt idx="0">
                  <c:v>92</c:v>
                </c:pt>
                <c:pt idx="1">
                  <c:v>165</c:v>
                </c:pt>
                <c:pt idx="2">
                  <c:v>168</c:v>
                </c:pt>
                <c:pt idx="3">
                  <c:v>183</c:v>
                </c:pt>
                <c:pt idx="4">
                  <c:v>226</c:v>
                </c:pt>
                <c:pt idx="5">
                  <c:v>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3B-47EF-BF8C-50E3811C02B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97295599"/>
        <c:axId val="275104015"/>
      </c:lineChart>
      <c:catAx>
        <c:axId val="109729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75104015"/>
        <c:crosses val="autoZero"/>
        <c:auto val="1"/>
        <c:lblAlgn val="ctr"/>
        <c:lblOffset val="100"/>
        <c:noMultiLvlLbl val="0"/>
      </c:catAx>
      <c:valAx>
        <c:axId val="27510401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97295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Tildelte</a:t>
            </a:r>
            <a:r>
              <a:rPr lang="nb-NO" baseline="0"/>
              <a:t> Rådyr- felte rådyr- fallvilt rådyr</a:t>
            </a:r>
            <a:endParaRPr lang="nb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ArtPerÅr!$B$27</c:f>
              <c:strCache>
                <c:ptCount val="1"/>
                <c:pt idx="0">
                  <c:v>Tildelt totalt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ArtPerÅr!$A$28:$A$33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ArtPerÅr!$B$28:$B$33</c:f>
              <c:numCache>
                <c:formatCode>General</c:formatCode>
                <c:ptCount val="6"/>
                <c:pt idx="0">
                  <c:v>915</c:v>
                </c:pt>
                <c:pt idx="1">
                  <c:v>922</c:v>
                </c:pt>
                <c:pt idx="2">
                  <c:v>949</c:v>
                </c:pt>
                <c:pt idx="3">
                  <c:v>957</c:v>
                </c:pt>
                <c:pt idx="4">
                  <c:v>985</c:v>
                </c:pt>
                <c:pt idx="5">
                  <c:v>1012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B8-4EFA-AA58-CE199F8D9B9C}"/>
            </c:ext>
          </c:extLst>
        </c:ser>
        <c:ser>
          <c:idx val="1"/>
          <c:order val="1"/>
          <c:tx>
            <c:strRef>
              <c:f>ArtPerÅr!$C$27</c:f>
              <c:strCache>
                <c:ptCount val="1"/>
                <c:pt idx="0">
                  <c:v>Felte totalt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ArtPerÅr!$A$28:$A$33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ArtPerÅr!$C$28:$C$33</c:f>
              <c:numCache>
                <c:formatCode>General</c:formatCode>
                <c:ptCount val="6"/>
                <c:pt idx="0">
                  <c:v>237</c:v>
                </c:pt>
                <c:pt idx="1">
                  <c:v>243</c:v>
                </c:pt>
                <c:pt idx="2">
                  <c:v>367</c:v>
                </c:pt>
                <c:pt idx="3">
                  <c:v>256</c:v>
                </c:pt>
                <c:pt idx="4">
                  <c:v>249</c:v>
                </c:pt>
                <c:pt idx="5">
                  <c:v>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B8-4EFA-AA58-CE199F8D9B9C}"/>
            </c:ext>
          </c:extLst>
        </c:ser>
        <c:ser>
          <c:idx val="2"/>
          <c:order val="2"/>
          <c:tx>
            <c:strRef>
              <c:f>ArtPerÅr!$D$27</c:f>
              <c:strCache>
                <c:ptCount val="1"/>
                <c:pt idx="0">
                  <c:v>Fallviltstatestikk- Rådyr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ArtPerÅr!$A$28:$A$33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ArtPerÅr!$D$28:$D$33</c:f>
              <c:numCache>
                <c:formatCode>General</c:formatCode>
                <c:ptCount val="6"/>
                <c:pt idx="0">
                  <c:v>92</c:v>
                </c:pt>
                <c:pt idx="1">
                  <c:v>165</c:v>
                </c:pt>
                <c:pt idx="2">
                  <c:v>168</c:v>
                </c:pt>
                <c:pt idx="3">
                  <c:v>183</c:v>
                </c:pt>
                <c:pt idx="4">
                  <c:v>226</c:v>
                </c:pt>
                <c:pt idx="5">
                  <c:v>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B8-4EFA-AA58-CE199F8D9B9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08176303"/>
        <c:axId val="1026209967"/>
      </c:lineChart>
      <c:catAx>
        <c:axId val="1108176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26209967"/>
        <c:crosses val="autoZero"/>
        <c:auto val="1"/>
        <c:lblAlgn val="ctr"/>
        <c:lblOffset val="100"/>
        <c:noMultiLvlLbl val="0"/>
      </c:catAx>
      <c:valAx>
        <c:axId val="102620996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08176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ArtPerÅr!$B$19</c:f>
              <c:strCache>
                <c:ptCount val="1"/>
                <c:pt idx="0">
                  <c:v>Felte hannkalver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ArtPerÅr!$A$20:$A$25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ArtPerÅr!$B$20:$B$25</c:f>
              <c:numCache>
                <c:formatCode>General</c:formatCode>
                <c:ptCount val="6"/>
                <c:pt idx="0">
                  <c:v>42</c:v>
                </c:pt>
                <c:pt idx="1">
                  <c:v>41</c:v>
                </c:pt>
                <c:pt idx="2">
                  <c:v>69</c:v>
                </c:pt>
                <c:pt idx="3">
                  <c:v>49</c:v>
                </c:pt>
                <c:pt idx="4">
                  <c:v>46</c:v>
                </c:pt>
                <c:pt idx="5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B-4156-AFEC-B178A1AF42BC}"/>
            </c:ext>
          </c:extLst>
        </c:ser>
        <c:ser>
          <c:idx val="1"/>
          <c:order val="1"/>
          <c:tx>
            <c:strRef>
              <c:f>ArtPerÅr!$C$19</c:f>
              <c:strCache>
                <c:ptCount val="1"/>
                <c:pt idx="0">
                  <c:v>Felte hunnkalver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ArtPerÅr!$A$20:$A$25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ArtPerÅr!$C$20:$C$25</c:f>
              <c:numCache>
                <c:formatCode>General</c:formatCode>
                <c:ptCount val="6"/>
                <c:pt idx="0">
                  <c:v>25</c:v>
                </c:pt>
                <c:pt idx="1">
                  <c:v>35</c:v>
                </c:pt>
                <c:pt idx="2">
                  <c:v>45</c:v>
                </c:pt>
                <c:pt idx="3">
                  <c:v>33</c:v>
                </c:pt>
                <c:pt idx="4">
                  <c:v>22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CB-4156-AFEC-B178A1AF42BC}"/>
            </c:ext>
          </c:extLst>
        </c:ser>
        <c:ser>
          <c:idx val="2"/>
          <c:order val="2"/>
          <c:tx>
            <c:strRef>
              <c:f>ArtPerÅr!$D$19</c:f>
              <c:strCache>
                <c:ptCount val="1"/>
                <c:pt idx="0">
                  <c:v>Felte eldre hanner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ArtPerÅr!$A$20:$A$25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ArtPerÅr!$D$20:$D$25</c:f>
              <c:numCache>
                <c:formatCode>General</c:formatCode>
                <c:ptCount val="6"/>
                <c:pt idx="0">
                  <c:v>135</c:v>
                </c:pt>
                <c:pt idx="1">
                  <c:v>120</c:v>
                </c:pt>
                <c:pt idx="2">
                  <c:v>188</c:v>
                </c:pt>
                <c:pt idx="3">
                  <c:v>127</c:v>
                </c:pt>
                <c:pt idx="4">
                  <c:v>124</c:v>
                </c:pt>
                <c:pt idx="5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CB-4156-AFEC-B178A1AF42BC}"/>
            </c:ext>
          </c:extLst>
        </c:ser>
        <c:ser>
          <c:idx val="3"/>
          <c:order val="3"/>
          <c:tx>
            <c:strRef>
              <c:f>ArtPerÅr!$E$19</c:f>
              <c:strCache>
                <c:ptCount val="1"/>
                <c:pt idx="0">
                  <c:v>Felte eldre hunner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ArtPerÅr!$A$20:$A$25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ArtPerÅr!$E$20:$E$25</c:f>
              <c:numCache>
                <c:formatCode>General</c:formatCode>
                <c:ptCount val="6"/>
                <c:pt idx="0">
                  <c:v>35</c:v>
                </c:pt>
                <c:pt idx="1">
                  <c:v>47</c:v>
                </c:pt>
                <c:pt idx="2">
                  <c:v>65</c:v>
                </c:pt>
                <c:pt idx="3">
                  <c:v>47</c:v>
                </c:pt>
                <c:pt idx="4">
                  <c:v>57</c:v>
                </c:pt>
                <c:pt idx="5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CB-4156-AFEC-B178A1AF4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1636831"/>
        <c:axId val="1095672815"/>
      </c:barChart>
      <c:catAx>
        <c:axId val="661636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95672815"/>
        <c:crosses val="autoZero"/>
        <c:auto val="1"/>
        <c:lblAlgn val="ctr"/>
        <c:lblOffset val="100"/>
        <c:noMultiLvlLbl val="0"/>
      </c:catAx>
      <c:valAx>
        <c:axId val="1095672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1636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F9D43B-F305-4D98-A57E-D8318164D9D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35FA94F-4051-48EF-A46A-55C34103B732}">
      <dgm:prSet/>
      <dgm:spPr/>
      <dgm:t>
        <a:bodyPr/>
        <a:lstStyle/>
        <a:p>
          <a:r>
            <a:rPr lang="nb-NO"/>
            <a:t>Rådyrvald som disponerer et tellende areal på minimum 20 ganger minstearealet eller minst 10 000 dekar kan etter søknad tildeles fellingstillatelsen for rådyr som kvotefri jakt. </a:t>
          </a:r>
          <a:endParaRPr lang="en-US"/>
        </a:p>
      </dgm:t>
    </dgm:pt>
    <dgm:pt modelId="{43E57827-1108-4D4F-B10C-404A182B22BA}" type="parTrans" cxnId="{00A5FB26-D139-48D7-AFBC-57E7EC3B23B2}">
      <dgm:prSet/>
      <dgm:spPr/>
      <dgm:t>
        <a:bodyPr/>
        <a:lstStyle/>
        <a:p>
          <a:endParaRPr lang="en-US"/>
        </a:p>
      </dgm:t>
    </dgm:pt>
    <dgm:pt modelId="{71F438F2-E9A9-4B26-AAC5-D52C0DC32F5C}" type="sibTrans" cxnId="{00A5FB26-D139-48D7-AFBC-57E7EC3B23B2}">
      <dgm:prSet/>
      <dgm:spPr/>
      <dgm:t>
        <a:bodyPr/>
        <a:lstStyle/>
        <a:p>
          <a:endParaRPr lang="en-US"/>
        </a:p>
      </dgm:t>
    </dgm:pt>
    <dgm:pt modelId="{B508770A-96B8-4507-8FEF-19BD12E02203}">
      <dgm:prSet/>
      <dgm:spPr/>
      <dgm:t>
        <a:bodyPr/>
        <a:lstStyle/>
        <a:p>
          <a:r>
            <a:rPr lang="nb-NO" dirty="0"/>
            <a:t>Før kvotefri jakt på rådyr tildeles kan kommunen kreve at jaktrettshaver utarbeider en avskytingsplan.</a:t>
          </a:r>
          <a:endParaRPr lang="en-US" dirty="0"/>
        </a:p>
      </dgm:t>
    </dgm:pt>
    <dgm:pt modelId="{79EB1D9E-BC91-4818-BBE6-32FD760EFC49}" type="parTrans" cxnId="{8DEDE6F1-6D70-4158-83DC-A05EF3A62B57}">
      <dgm:prSet/>
      <dgm:spPr/>
      <dgm:t>
        <a:bodyPr/>
        <a:lstStyle/>
        <a:p>
          <a:endParaRPr lang="en-US"/>
        </a:p>
      </dgm:t>
    </dgm:pt>
    <dgm:pt modelId="{D5C781EC-5072-4F40-8BC0-081C11014A4D}" type="sibTrans" cxnId="{8DEDE6F1-6D70-4158-83DC-A05EF3A62B57}">
      <dgm:prSet/>
      <dgm:spPr/>
      <dgm:t>
        <a:bodyPr/>
        <a:lstStyle/>
        <a:p>
          <a:endParaRPr lang="en-US"/>
        </a:p>
      </dgm:t>
    </dgm:pt>
    <dgm:pt modelId="{6BF0CEC7-083F-4A81-B485-51177390046E}">
      <dgm:prSet/>
      <dgm:spPr/>
      <dgm:t>
        <a:bodyPr/>
        <a:lstStyle/>
        <a:p>
          <a:r>
            <a:rPr lang="nb-NO"/>
            <a:t>Et bestandsplanområde for elg eller hjort der valdene også er godkjente som rådyrvald, kan søke kommunen om kvotefri jakt på rådyr dersom bestandsplanområdet oppfyller arealkravet i andre ledd.</a:t>
          </a:r>
          <a:endParaRPr lang="en-US"/>
        </a:p>
      </dgm:t>
    </dgm:pt>
    <dgm:pt modelId="{5083DA8C-AD8C-429B-BD61-128F35AB0E86}" type="parTrans" cxnId="{FEB271A9-6BF3-499E-9598-548B9E977388}">
      <dgm:prSet/>
      <dgm:spPr/>
      <dgm:t>
        <a:bodyPr/>
        <a:lstStyle/>
        <a:p>
          <a:endParaRPr lang="en-US"/>
        </a:p>
      </dgm:t>
    </dgm:pt>
    <dgm:pt modelId="{252085B9-B3E4-4B82-8DB1-510EA716C447}" type="sibTrans" cxnId="{FEB271A9-6BF3-499E-9598-548B9E977388}">
      <dgm:prSet/>
      <dgm:spPr/>
      <dgm:t>
        <a:bodyPr/>
        <a:lstStyle/>
        <a:p>
          <a:endParaRPr lang="en-US"/>
        </a:p>
      </dgm:t>
    </dgm:pt>
    <dgm:pt modelId="{424BC4D1-AEF3-435F-B09D-6F28FB381596}">
      <dgm:prSet/>
      <dgm:spPr/>
      <dgm:t>
        <a:bodyPr/>
        <a:lstStyle/>
        <a:p>
          <a:r>
            <a:rPr lang="nb-NO" dirty="0"/>
            <a:t>For vald uten tillatelse til kvotefri jakt, beregnes antall fellingstillatelser ved å dividere valdets tellende areal med gjeldende minsteareal. Fellingstillatelsen skal ikke fordeles på definerte kjønns- og aldersgrupper. </a:t>
          </a:r>
          <a:endParaRPr lang="en-US" dirty="0"/>
        </a:p>
      </dgm:t>
    </dgm:pt>
    <dgm:pt modelId="{390E1335-E6CE-4624-BCCA-EA0AAF2C9BD9}" type="parTrans" cxnId="{69919298-F2C0-4651-91CF-342EFDED509E}">
      <dgm:prSet/>
      <dgm:spPr/>
      <dgm:t>
        <a:bodyPr/>
        <a:lstStyle/>
        <a:p>
          <a:endParaRPr lang="en-US"/>
        </a:p>
      </dgm:t>
    </dgm:pt>
    <dgm:pt modelId="{F5A7255D-3B7E-4971-97A6-35E0A98F58DF}" type="sibTrans" cxnId="{69919298-F2C0-4651-91CF-342EFDED509E}">
      <dgm:prSet/>
      <dgm:spPr/>
      <dgm:t>
        <a:bodyPr/>
        <a:lstStyle/>
        <a:p>
          <a:endParaRPr lang="en-US"/>
        </a:p>
      </dgm:t>
    </dgm:pt>
    <dgm:pt modelId="{D0990915-E9B1-42FD-8E7A-5FEB9F098D3A}" type="pres">
      <dgm:prSet presAssocID="{94F9D43B-F305-4D98-A57E-D8318164D9D7}" presName="diagram" presStyleCnt="0">
        <dgm:presLayoutVars>
          <dgm:dir/>
          <dgm:resizeHandles val="exact"/>
        </dgm:presLayoutVars>
      </dgm:prSet>
      <dgm:spPr/>
    </dgm:pt>
    <dgm:pt modelId="{E3EC5EEF-FAE6-45CB-B4ED-CA53D8707AC0}" type="pres">
      <dgm:prSet presAssocID="{135FA94F-4051-48EF-A46A-55C34103B732}" presName="node" presStyleLbl="node1" presStyleIdx="0" presStyleCnt="4">
        <dgm:presLayoutVars>
          <dgm:bulletEnabled val="1"/>
        </dgm:presLayoutVars>
      </dgm:prSet>
      <dgm:spPr/>
    </dgm:pt>
    <dgm:pt modelId="{E84F1AD6-2B0A-478A-86E9-FFEE092FB134}" type="pres">
      <dgm:prSet presAssocID="{71F438F2-E9A9-4B26-AAC5-D52C0DC32F5C}" presName="sibTrans" presStyleCnt="0"/>
      <dgm:spPr/>
    </dgm:pt>
    <dgm:pt modelId="{CEBA2F90-85E2-4407-87C4-C9CB8EC6CA57}" type="pres">
      <dgm:prSet presAssocID="{B508770A-96B8-4507-8FEF-19BD12E02203}" presName="node" presStyleLbl="node1" presStyleIdx="1" presStyleCnt="4">
        <dgm:presLayoutVars>
          <dgm:bulletEnabled val="1"/>
        </dgm:presLayoutVars>
      </dgm:prSet>
      <dgm:spPr/>
    </dgm:pt>
    <dgm:pt modelId="{1FBBAE4A-AF78-48C2-8AC2-A93AD469D2EE}" type="pres">
      <dgm:prSet presAssocID="{D5C781EC-5072-4F40-8BC0-081C11014A4D}" presName="sibTrans" presStyleCnt="0"/>
      <dgm:spPr/>
    </dgm:pt>
    <dgm:pt modelId="{45B7006E-2BA8-457B-AC2A-7BC6F0CAE4C8}" type="pres">
      <dgm:prSet presAssocID="{6BF0CEC7-083F-4A81-B485-51177390046E}" presName="node" presStyleLbl="node1" presStyleIdx="2" presStyleCnt="4">
        <dgm:presLayoutVars>
          <dgm:bulletEnabled val="1"/>
        </dgm:presLayoutVars>
      </dgm:prSet>
      <dgm:spPr/>
    </dgm:pt>
    <dgm:pt modelId="{B8F4811E-F3AC-44B6-B407-55368540AF69}" type="pres">
      <dgm:prSet presAssocID="{252085B9-B3E4-4B82-8DB1-510EA716C447}" presName="sibTrans" presStyleCnt="0"/>
      <dgm:spPr/>
    </dgm:pt>
    <dgm:pt modelId="{549D6AAC-6257-40AE-8ABA-771A80C5F873}" type="pres">
      <dgm:prSet presAssocID="{424BC4D1-AEF3-435F-B09D-6F28FB381596}" presName="node" presStyleLbl="node1" presStyleIdx="3" presStyleCnt="4">
        <dgm:presLayoutVars>
          <dgm:bulletEnabled val="1"/>
        </dgm:presLayoutVars>
      </dgm:prSet>
      <dgm:spPr/>
    </dgm:pt>
  </dgm:ptLst>
  <dgm:cxnLst>
    <dgm:cxn modelId="{00A5FB26-D139-48D7-AFBC-57E7EC3B23B2}" srcId="{94F9D43B-F305-4D98-A57E-D8318164D9D7}" destId="{135FA94F-4051-48EF-A46A-55C34103B732}" srcOrd="0" destOrd="0" parTransId="{43E57827-1108-4D4F-B10C-404A182B22BA}" sibTransId="{71F438F2-E9A9-4B26-AAC5-D52C0DC32F5C}"/>
    <dgm:cxn modelId="{44D08738-F27D-464E-8CC0-502F80ABF12E}" type="presOf" srcId="{135FA94F-4051-48EF-A46A-55C34103B732}" destId="{E3EC5EEF-FAE6-45CB-B4ED-CA53D8707AC0}" srcOrd="0" destOrd="0" presId="urn:microsoft.com/office/officeart/2005/8/layout/default"/>
    <dgm:cxn modelId="{E55DCF68-CC79-45E8-A390-37460FECD91D}" type="presOf" srcId="{6BF0CEC7-083F-4A81-B485-51177390046E}" destId="{45B7006E-2BA8-457B-AC2A-7BC6F0CAE4C8}" srcOrd="0" destOrd="0" presId="urn:microsoft.com/office/officeart/2005/8/layout/default"/>
    <dgm:cxn modelId="{FD932694-4A95-4D33-9ADA-25907074A7B4}" type="presOf" srcId="{94F9D43B-F305-4D98-A57E-D8318164D9D7}" destId="{D0990915-E9B1-42FD-8E7A-5FEB9F098D3A}" srcOrd="0" destOrd="0" presId="urn:microsoft.com/office/officeart/2005/8/layout/default"/>
    <dgm:cxn modelId="{69919298-F2C0-4651-91CF-342EFDED509E}" srcId="{94F9D43B-F305-4D98-A57E-D8318164D9D7}" destId="{424BC4D1-AEF3-435F-B09D-6F28FB381596}" srcOrd="3" destOrd="0" parTransId="{390E1335-E6CE-4624-BCCA-EA0AAF2C9BD9}" sibTransId="{F5A7255D-3B7E-4971-97A6-35E0A98F58DF}"/>
    <dgm:cxn modelId="{FEB271A9-6BF3-499E-9598-548B9E977388}" srcId="{94F9D43B-F305-4D98-A57E-D8318164D9D7}" destId="{6BF0CEC7-083F-4A81-B485-51177390046E}" srcOrd="2" destOrd="0" parTransId="{5083DA8C-AD8C-429B-BD61-128F35AB0E86}" sibTransId="{252085B9-B3E4-4B82-8DB1-510EA716C447}"/>
    <dgm:cxn modelId="{C6BF44D7-6788-4BEA-9328-7AF889C9F901}" type="presOf" srcId="{B508770A-96B8-4507-8FEF-19BD12E02203}" destId="{CEBA2F90-85E2-4407-87C4-C9CB8EC6CA57}" srcOrd="0" destOrd="0" presId="urn:microsoft.com/office/officeart/2005/8/layout/default"/>
    <dgm:cxn modelId="{B9B3F3E7-14E9-44DC-B82D-484F08B08E74}" type="presOf" srcId="{424BC4D1-AEF3-435F-B09D-6F28FB381596}" destId="{549D6AAC-6257-40AE-8ABA-771A80C5F873}" srcOrd="0" destOrd="0" presId="urn:microsoft.com/office/officeart/2005/8/layout/default"/>
    <dgm:cxn modelId="{8DEDE6F1-6D70-4158-83DC-A05EF3A62B57}" srcId="{94F9D43B-F305-4D98-A57E-D8318164D9D7}" destId="{B508770A-96B8-4507-8FEF-19BD12E02203}" srcOrd="1" destOrd="0" parTransId="{79EB1D9E-BC91-4818-BBE6-32FD760EFC49}" sibTransId="{D5C781EC-5072-4F40-8BC0-081C11014A4D}"/>
    <dgm:cxn modelId="{47F73B2C-9C27-4D02-839D-7E53D46DFE0F}" type="presParOf" srcId="{D0990915-E9B1-42FD-8E7A-5FEB9F098D3A}" destId="{E3EC5EEF-FAE6-45CB-B4ED-CA53D8707AC0}" srcOrd="0" destOrd="0" presId="urn:microsoft.com/office/officeart/2005/8/layout/default"/>
    <dgm:cxn modelId="{623E79ED-F690-45F5-B331-264C925BF35A}" type="presParOf" srcId="{D0990915-E9B1-42FD-8E7A-5FEB9F098D3A}" destId="{E84F1AD6-2B0A-478A-86E9-FFEE092FB134}" srcOrd="1" destOrd="0" presId="urn:microsoft.com/office/officeart/2005/8/layout/default"/>
    <dgm:cxn modelId="{EBAB0A69-644A-4BB0-B5E0-10C12D463FD2}" type="presParOf" srcId="{D0990915-E9B1-42FD-8E7A-5FEB9F098D3A}" destId="{CEBA2F90-85E2-4407-87C4-C9CB8EC6CA57}" srcOrd="2" destOrd="0" presId="urn:microsoft.com/office/officeart/2005/8/layout/default"/>
    <dgm:cxn modelId="{6C583BF7-570B-4F51-83CE-4C7690769CA8}" type="presParOf" srcId="{D0990915-E9B1-42FD-8E7A-5FEB9F098D3A}" destId="{1FBBAE4A-AF78-48C2-8AC2-A93AD469D2EE}" srcOrd="3" destOrd="0" presId="urn:microsoft.com/office/officeart/2005/8/layout/default"/>
    <dgm:cxn modelId="{DD26EA45-6D4D-4C99-9BE1-317003F920CB}" type="presParOf" srcId="{D0990915-E9B1-42FD-8E7A-5FEB9F098D3A}" destId="{45B7006E-2BA8-457B-AC2A-7BC6F0CAE4C8}" srcOrd="4" destOrd="0" presId="urn:microsoft.com/office/officeart/2005/8/layout/default"/>
    <dgm:cxn modelId="{3258ADAD-62A6-41B9-8E8A-0FA46FE86595}" type="presParOf" srcId="{D0990915-E9B1-42FD-8E7A-5FEB9F098D3A}" destId="{B8F4811E-F3AC-44B6-B407-55368540AF69}" srcOrd="5" destOrd="0" presId="urn:microsoft.com/office/officeart/2005/8/layout/default"/>
    <dgm:cxn modelId="{266D1D63-33EE-4EAC-BBBF-53867541C842}" type="presParOf" srcId="{D0990915-E9B1-42FD-8E7A-5FEB9F098D3A}" destId="{549D6AAC-6257-40AE-8ABA-771A80C5F87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C5EEF-FAE6-45CB-B4ED-CA53D8707AC0}">
      <dsp:nvSpPr>
        <dsp:cNvPr id="0" name=""/>
        <dsp:cNvSpPr/>
      </dsp:nvSpPr>
      <dsp:spPr>
        <a:xfrm>
          <a:off x="973" y="738412"/>
          <a:ext cx="3796917" cy="2278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Rådyrvald som disponerer et tellende areal på minimum 20 ganger minstearealet eller minst 10 000 dekar kan etter søknad tildeles fellingstillatelsen for rådyr som kvotefri jakt. </a:t>
          </a:r>
          <a:endParaRPr lang="en-US" sz="1900" kern="1200"/>
        </a:p>
      </dsp:txBody>
      <dsp:txXfrm>
        <a:off x="973" y="738412"/>
        <a:ext cx="3796917" cy="2278150"/>
      </dsp:txXfrm>
    </dsp:sp>
    <dsp:sp modelId="{CEBA2F90-85E2-4407-87C4-C9CB8EC6CA57}">
      <dsp:nvSpPr>
        <dsp:cNvPr id="0" name=""/>
        <dsp:cNvSpPr/>
      </dsp:nvSpPr>
      <dsp:spPr>
        <a:xfrm>
          <a:off x="4177582" y="738412"/>
          <a:ext cx="3796917" cy="2278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Før kvotefri jakt på rådyr tildeles kan kommunen kreve at jaktrettshaver utarbeider en avskytingsplan.</a:t>
          </a:r>
          <a:endParaRPr lang="en-US" sz="1900" kern="1200" dirty="0"/>
        </a:p>
      </dsp:txBody>
      <dsp:txXfrm>
        <a:off x="4177582" y="738412"/>
        <a:ext cx="3796917" cy="2278150"/>
      </dsp:txXfrm>
    </dsp:sp>
    <dsp:sp modelId="{45B7006E-2BA8-457B-AC2A-7BC6F0CAE4C8}">
      <dsp:nvSpPr>
        <dsp:cNvPr id="0" name=""/>
        <dsp:cNvSpPr/>
      </dsp:nvSpPr>
      <dsp:spPr>
        <a:xfrm>
          <a:off x="973" y="3396254"/>
          <a:ext cx="3796917" cy="2278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Et bestandsplanområde for elg eller hjort der valdene også er godkjente som rådyrvald, kan søke kommunen om kvotefri jakt på rådyr dersom bestandsplanområdet oppfyller arealkravet i andre ledd.</a:t>
          </a:r>
          <a:endParaRPr lang="en-US" sz="1900" kern="1200"/>
        </a:p>
      </dsp:txBody>
      <dsp:txXfrm>
        <a:off x="973" y="3396254"/>
        <a:ext cx="3796917" cy="2278150"/>
      </dsp:txXfrm>
    </dsp:sp>
    <dsp:sp modelId="{549D6AAC-6257-40AE-8ABA-771A80C5F873}">
      <dsp:nvSpPr>
        <dsp:cNvPr id="0" name=""/>
        <dsp:cNvSpPr/>
      </dsp:nvSpPr>
      <dsp:spPr>
        <a:xfrm>
          <a:off x="4177582" y="3396254"/>
          <a:ext cx="3796917" cy="2278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For vald uten tillatelse til kvotefri jakt, beregnes antall fellingstillatelser ved å dividere valdets tellende areal med gjeldende minsteareal. Fellingstillatelsen skal ikke fordeles på definerte kjønns- og aldersgrupper. </a:t>
          </a:r>
          <a:endParaRPr lang="en-US" sz="1900" kern="1200" dirty="0"/>
        </a:p>
      </dsp:txBody>
      <dsp:txXfrm>
        <a:off x="4177582" y="3396254"/>
        <a:ext cx="3796917" cy="2278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7DEAFC-1B65-4307-AD69-7724ABF13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E942E64-63C7-45B7-AFA7-B5A7A7D04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C7A2A1B-CB88-4098-95E5-4084DC50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7203-00D8-4DCA-9B05-6E8417D8A2EE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C2071B1-EC51-4ADD-AC7A-EF4784CE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C425586-324D-45E0-841B-0846AD488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897E-6D44-4DE2-9602-FDE9FD4743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80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A5EE86-1406-44E0-8E15-12431678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FD56A36-B64D-4AF1-8451-00056A452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FCB7B7-F055-4059-808D-D35D427F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7203-00D8-4DCA-9B05-6E8417D8A2EE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A572AB6-96F4-4CAC-BCD8-EC087690F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C05F38-5F47-490C-AAC5-67B4024B7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897E-6D44-4DE2-9602-FDE9FD4743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344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7039AED-7705-47B2-9989-7E1F5283FE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16E6355-E089-4E90-BE70-5A9D4B666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74F60D8-4D08-4274-B217-91139F7EE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7203-00D8-4DCA-9B05-6E8417D8A2EE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2D7F20-77CC-44F2-8C56-91ACDBEC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C08A8DF-CCC6-4BCD-9D3F-BDF7BD61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897E-6D44-4DE2-9602-FDE9FD4743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433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37351D-208F-48AD-BF3A-97818AAAC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0B7C4C-1238-4B5E-BCAB-8899E59E0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699B091-5782-4F89-A7E3-B1639062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7203-00D8-4DCA-9B05-6E8417D8A2EE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75E19AE-5048-4C68-8D80-6D9CB882F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6F9A59-DF61-4089-A2C0-FFF230B3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897E-6D44-4DE2-9602-FDE9FD4743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943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23E067-88B1-468F-9463-A54934CB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D264907-5F52-4678-A6E9-781F4C824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2CA41F-AD67-4632-9668-F7AA502D2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7203-00D8-4DCA-9B05-6E8417D8A2EE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09FFEF-E2E9-4D48-B604-BFED24D5E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C977652-1E1E-40B1-8C40-39CDAF79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897E-6D44-4DE2-9602-FDE9FD4743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36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129A28-AC14-4209-89A3-FCABE5022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BBF3B5-17D7-4C5D-9FC1-B9DC687F6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809FA85-32D2-488F-80BB-17464034F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4884969-C066-497F-8CE2-8E500DAA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7203-00D8-4DCA-9B05-6E8417D8A2EE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F2EA709-4FC7-4412-A7A7-EB613FFA4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A339FAE-75EE-4F95-BB2A-B8800226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897E-6D44-4DE2-9602-FDE9FD4743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563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083A35-D40B-4BC8-A2C1-C39520926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DCE855A-6D0B-4927-8C4F-63E7F70FC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0CDBC3-0FA0-4EEA-8B97-E60EA6544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872B4BE-85DF-4C01-B3FC-CB6807E2A7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0963729-C581-4AC2-AD49-5F910B52A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74B936E-851A-4D43-8361-DD1DA314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7203-00D8-4DCA-9B05-6E8417D8A2EE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6300F5E-86F2-437A-9EBB-CB1766FED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F618491-A885-4FBA-860B-3BFF51EFF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897E-6D44-4DE2-9602-FDE9FD4743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23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35F023-B99E-4068-8383-B3AF8E2A5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87DF18-80E3-475A-9D7B-D41C9904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7203-00D8-4DCA-9B05-6E8417D8A2EE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A7A9803-F399-4906-AFF1-C029FC261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D180A48-4792-429B-A20E-22F78737B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897E-6D44-4DE2-9602-FDE9FD4743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15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68087BB-B04A-45DB-BA9C-147B28B3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7203-00D8-4DCA-9B05-6E8417D8A2EE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7F4290B-067F-4316-9F37-7E57F5CAD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11AEE9A-A8A0-4993-AEDD-53E49A7D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897E-6D44-4DE2-9602-FDE9FD4743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434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3989A0-2B06-4054-8F3F-D492FCBE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9E595A-3830-4054-9A1E-8EE240840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4D24298-917C-45A1-A9A6-405D44E53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AFD1CAE-39B0-4EB4-808A-B87A73787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7203-00D8-4DCA-9B05-6E8417D8A2EE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D802705-F02D-409F-8D5C-CE41DAB1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D6ACFDE-2D44-434B-A0CF-DBF07357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897E-6D44-4DE2-9602-FDE9FD4743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015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DE4A06-6325-4A0D-B30B-82EF8A442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FF49E0E-1A7F-483A-8798-ED295DC8E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B7AAF30-FFD4-48E1-9917-C94EB1CC8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F762F35-9225-4813-BB1E-388265640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7203-00D8-4DCA-9B05-6E8417D8A2EE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5A4DAC0-C665-4C1E-A9A9-48CCC1B51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37C9FA9-97A2-4306-91B8-D68A4303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897E-6D44-4DE2-9602-FDE9FD4743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698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2078E42-0CB7-4A9B-851B-26E282330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7D9D448-74AD-4B75-A474-07924247E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9268979-3648-4C9F-832D-17B4CAE01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A7203-00D8-4DCA-9B05-6E8417D8A2EE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EE9199-2E35-4F2F-A5B2-45A130983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77F0FCB-9A81-404F-B17D-C4D55640F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4897E-6D44-4DE2-9602-FDE9FD4743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0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84F7819-1A2F-470E-98C9-7DA3FE33D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3771515"/>
          </a:xfrm>
        </p:spPr>
        <p:txBody>
          <a:bodyPr>
            <a:normAutofit/>
          </a:bodyPr>
          <a:lstStyle/>
          <a:p>
            <a:pPr algn="l"/>
            <a:r>
              <a:rPr lang="nb-NO" sz="4400" b="1" dirty="0"/>
              <a:t>Jegermøte 2024 Forvaltning og jakt på rådyr i Ringerike</a:t>
            </a:r>
            <a:br>
              <a:rPr lang="nb-NO" sz="4400" b="1" dirty="0"/>
            </a:br>
            <a:br>
              <a:rPr lang="nb-NO" sz="4400" b="1" dirty="0"/>
            </a:br>
            <a:r>
              <a:rPr lang="nb-NO" sz="4400" b="1" dirty="0"/>
              <a:t>Status og mål</a:t>
            </a:r>
          </a:p>
        </p:txBody>
      </p:sp>
      <p:pic>
        <p:nvPicPr>
          <p:cNvPr id="4" name="Bilde 3" descr="Et bilde som inneholder utendørs, tre, snø, gress&#10;&#10;Automatisk generert beskrivelse">
            <a:extLst>
              <a:ext uri="{FF2B5EF4-FFF2-40B4-BE49-F238E27FC236}">
                <a16:creationId xmlns:a16="http://schemas.microsoft.com/office/drawing/2014/main" id="{3B00F4EA-990E-80B6-7FCE-2570DC1950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260FF1B0-56EE-4E0C-2C09-AFF173DD0A18}"/>
              </a:ext>
            </a:extLst>
          </p:cNvPr>
          <p:cNvSpPr txBox="1">
            <a:spLocks/>
          </p:cNvSpPr>
          <p:nvPr/>
        </p:nvSpPr>
        <p:spPr>
          <a:xfrm>
            <a:off x="772778" y="6214533"/>
            <a:ext cx="2413768" cy="2586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4400" b="1" dirty="0"/>
              <a:t>Richard Baksvær</a:t>
            </a:r>
          </a:p>
        </p:txBody>
      </p:sp>
    </p:spTree>
    <p:extLst>
      <p:ext uri="{BB962C8B-B14F-4D97-AF65-F5344CB8AC3E}">
        <p14:creationId xmlns:p14="http://schemas.microsoft.com/office/powerpoint/2010/main" val="36611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391DED9-630A-43A7-890A-36D923A2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nb-NO"/>
              <a:t>Målsetting og gevinst</a:t>
            </a:r>
          </a:p>
        </p:txBody>
      </p:sp>
      <p:pic>
        <p:nvPicPr>
          <p:cNvPr id="5" name="Bilde 4" descr="Et bilde som inneholder utendørs, pattedyr, hjort, gress&#10;&#10;Automatisk generert beskrivelse">
            <a:extLst>
              <a:ext uri="{FF2B5EF4-FFF2-40B4-BE49-F238E27FC236}">
                <a16:creationId xmlns:a16="http://schemas.microsoft.com/office/drawing/2014/main" id="{0F0598E6-001E-0D91-FACA-E90B06E41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r="-1" b="2123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D139D6-8AEA-436B-8B3F-03E0A7572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nb-NO" sz="2000"/>
              <a:t>Vesentlig nedgang av viltulykker med rådyr</a:t>
            </a:r>
          </a:p>
          <a:p>
            <a:r>
              <a:rPr lang="nb-NO" sz="2000"/>
              <a:t>Mindre beiteskader på hageplanter og vekster</a:t>
            </a:r>
          </a:p>
          <a:p>
            <a:r>
              <a:rPr lang="nb-NO" sz="2000"/>
              <a:t>Etablere tillitt til fellingstall og bestandsutvikling</a:t>
            </a:r>
          </a:p>
          <a:p>
            <a:r>
              <a:rPr lang="nb-NO" sz="2000"/>
              <a:t>Bedre jakttilgang og økt avskyting</a:t>
            </a:r>
          </a:p>
        </p:txBody>
      </p:sp>
    </p:spTree>
    <p:extLst>
      <p:ext uri="{BB962C8B-B14F-4D97-AF65-F5344CB8AC3E}">
        <p14:creationId xmlns:p14="http://schemas.microsoft.com/office/powerpoint/2010/main" val="178932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5E727F5-5691-4ACB-A38A-DC9882AC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sz="5400" dirty="0"/>
              <a:t>Dagens praksis i forvaltning og utøvelse av jakt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7874E3-E40F-450F-BD68-234EB2532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b-NO" sz="2200" dirty="0">
                <a:latin typeface="+mj-lt"/>
              </a:rPr>
              <a:t>Minsteareal for rådyr 300da</a:t>
            </a:r>
          </a:p>
          <a:p>
            <a:r>
              <a:rPr lang="nb-NO" sz="2200" dirty="0">
                <a:latin typeface="+mj-lt"/>
              </a:rPr>
              <a:t>Stort omfang av fellingstillatelser er enkelttildeling på små arealer</a:t>
            </a:r>
          </a:p>
          <a:p>
            <a:r>
              <a:rPr lang="nb-NO" sz="2200" dirty="0">
                <a:latin typeface="+mj-lt"/>
              </a:rPr>
              <a:t>Svært lite kontroll og oppfølging av utøvelsen av jakta</a:t>
            </a:r>
          </a:p>
          <a:p>
            <a:r>
              <a:rPr lang="nb-NO" sz="2200" dirty="0">
                <a:latin typeface="+mj-lt"/>
              </a:rPr>
              <a:t>Store mørketall i antall felte dyr</a:t>
            </a:r>
          </a:p>
          <a:p>
            <a:r>
              <a:rPr lang="nb-NO" sz="2200" dirty="0">
                <a:latin typeface="+mj-lt"/>
              </a:rPr>
              <a:t>Utbredt jakt på arealer uten fellingstillatelser og derav manglende rapportering</a:t>
            </a:r>
          </a:p>
          <a:p>
            <a:r>
              <a:rPr lang="nb-NO" sz="2200" dirty="0">
                <a:latin typeface="+mj-lt"/>
              </a:rPr>
              <a:t>I svært liten grad en avskytingsplan for kjønn og alder ved salg av jaktkort</a:t>
            </a:r>
          </a:p>
          <a:p>
            <a:r>
              <a:rPr lang="nb-NO" sz="2200" dirty="0">
                <a:latin typeface="+mj-lt"/>
              </a:rPr>
              <a:t>Mye økonomisk motivert jaktformidling og liten grad forvaltningsbasert jakt</a:t>
            </a:r>
          </a:p>
          <a:p>
            <a:pPr marL="0" indent="0">
              <a:buNone/>
            </a:pPr>
            <a:endParaRPr lang="nb-NO" sz="2200" dirty="0">
              <a:latin typeface="+mj-lt"/>
            </a:endParaRPr>
          </a:p>
          <a:p>
            <a:endParaRPr lang="nb-NO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4413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C8603C5-52DC-C401-2127-66A1716266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568790"/>
              </p:ext>
            </p:extLst>
          </p:nvPr>
        </p:nvGraphicFramePr>
        <p:xfrm>
          <a:off x="3734382" y="0"/>
          <a:ext cx="8457618" cy="6686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9909330-E109-4D7F-820D-717592A67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prstGeom prst="ellips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Tildelinger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vs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felte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dyr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Ringerike 2018-2023</a:t>
            </a:r>
          </a:p>
        </p:txBody>
      </p:sp>
    </p:spTree>
    <p:extLst>
      <p:ext uri="{BB962C8B-B14F-4D97-AF65-F5344CB8AC3E}">
        <p14:creationId xmlns:p14="http://schemas.microsoft.com/office/powerpoint/2010/main" val="321405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innhold 9" descr="Et bilde som inneholder snø, pattedyr, vinter, utendørs&#10;&#10;Automatisk generert beskrivelse">
            <a:extLst>
              <a:ext uri="{FF2B5EF4-FFF2-40B4-BE49-F238E27FC236}">
                <a16:creationId xmlns:a16="http://schemas.microsoft.com/office/drawing/2014/main" id="{78664DFD-0158-6D28-3E2D-268BDBB5E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3811" y="853810"/>
            <a:ext cx="6830484" cy="5122863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8C960B6-30F7-42F6-B829-E0383CA1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845" y="27516"/>
            <a:ext cx="5540814" cy="1896762"/>
          </a:xfrm>
        </p:spPr>
        <p:txBody>
          <a:bodyPr anchor="ctr">
            <a:normAutofit fontScale="90000"/>
          </a:bodyPr>
          <a:lstStyle/>
          <a:p>
            <a:r>
              <a:rPr lang="nb-NO" sz="4700" dirty="0">
                <a:solidFill>
                  <a:schemeClr val="bg1"/>
                </a:solidFill>
              </a:rPr>
              <a:t>Omfang fallvilt indikerer feil forvaltningen</a:t>
            </a:r>
            <a:br>
              <a:rPr lang="nb-NO" sz="4800" dirty="0">
                <a:solidFill>
                  <a:schemeClr val="bg1"/>
                </a:solidFill>
              </a:rPr>
            </a:br>
            <a:endParaRPr lang="nb-NO" sz="4800" dirty="0">
              <a:solidFill>
                <a:schemeClr val="bg1"/>
              </a:solidFill>
            </a:endParaRPr>
          </a:p>
        </p:txBody>
      </p:sp>
      <p:sp>
        <p:nvSpPr>
          <p:cNvPr id="19" name="Freeform: Shape 14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6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E3314B85-3FB4-272C-7EC7-9D6224E2F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929082"/>
              </p:ext>
            </p:extLst>
          </p:nvPr>
        </p:nvGraphicFramePr>
        <p:xfrm>
          <a:off x="5620671" y="147250"/>
          <a:ext cx="6378213" cy="2763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5691">
                  <a:extLst>
                    <a:ext uri="{9D8B030D-6E8A-4147-A177-3AD203B41FA5}">
                      <a16:colId xmlns:a16="http://schemas.microsoft.com/office/drawing/2014/main" val="2636524443"/>
                    </a:ext>
                  </a:extLst>
                </a:gridCol>
                <a:gridCol w="707087">
                  <a:extLst>
                    <a:ext uri="{9D8B030D-6E8A-4147-A177-3AD203B41FA5}">
                      <a16:colId xmlns:a16="http://schemas.microsoft.com/office/drawing/2014/main" val="2798219729"/>
                    </a:ext>
                  </a:extLst>
                </a:gridCol>
                <a:gridCol w="707087">
                  <a:extLst>
                    <a:ext uri="{9D8B030D-6E8A-4147-A177-3AD203B41FA5}">
                      <a16:colId xmlns:a16="http://schemas.microsoft.com/office/drawing/2014/main" val="1662884546"/>
                    </a:ext>
                  </a:extLst>
                </a:gridCol>
                <a:gridCol w="707087">
                  <a:extLst>
                    <a:ext uri="{9D8B030D-6E8A-4147-A177-3AD203B41FA5}">
                      <a16:colId xmlns:a16="http://schemas.microsoft.com/office/drawing/2014/main" val="2374796852"/>
                    </a:ext>
                  </a:extLst>
                </a:gridCol>
                <a:gridCol w="707087">
                  <a:extLst>
                    <a:ext uri="{9D8B030D-6E8A-4147-A177-3AD203B41FA5}">
                      <a16:colId xmlns:a16="http://schemas.microsoft.com/office/drawing/2014/main" val="1470814848"/>
                    </a:ext>
                  </a:extLst>
                </a:gridCol>
                <a:gridCol w="707087">
                  <a:extLst>
                    <a:ext uri="{9D8B030D-6E8A-4147-A177-3AD203B41FA5}">
                      <a16:colId xmlns:a16="http://schemas.microsoft.com/office/drawing/2014/main" val="399980227"/>
                    </a:ext>
                  </a:extLst>
                </a:gridCol>
                <a:gridCol w="707087">
                  <a:extLst>
                    <a:ext uri="{9D8B030D-6E8A-4147-A177-3AD203B41FA5}">
                      <a16:colId xmlns:a16="http://schemas.microsoft.com/office/drawing/2014/main" val="1712183544"/>
                    </a:ext>
                  </a:extLst>
                </a:gridCol>
              </a:tblGrid>
              <a:tr h="23028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Fallviltstatestikk- Rådyr Ringerike</a:t>
                      </a:r>
                      <a:endParaRPr lang="nb-NO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10495418"/>
                  </a:ext>
                </a:extLst>
              </a:tr>
              <a:tr h="23028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År</a:t>
                      </a:r>
                      <a:endParaRPr lang="nb-NO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2018</a:t>
                      </a:r>
                      <a:endParaRPr lang="nb-NO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2019</a:t>
                      </a:r>
                      <a:endParaRPr lang="nb-NO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2020</a:t>
                      </a:r>
                      <a:endParaRPr lang="nb-NO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2021</a:t>
                      </a:r>
                      <a:endParaRPr lang="nb-NO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2022</a:t>
                      </a:r>
                      <a:endParaRPr lang="nb-NO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2023</a:t>
                      </a:r>
                      <a:endParaRPr lang="nb-NO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48184519"/>
                  </a:ext>
                </a:extLst>
              </a:tr>
              <a:tr h="23028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Rådyr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92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165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168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183</a:t>
                      </a:r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226</a:t>
                      </a:r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285</a:t>
                      </a:r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69299687"/>
                  </a:ext>
                </a:extLst>
              </a:tr>
              <a:tr h="230289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5091514"/>
                  </a:ext>
                </a:extLst>
              </a:tr>
              <a:tr h="23028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Utfall</a:t>
                      </a:r>
                      <a:endParaRPr lang="nb-NO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2018</a:t>
                      </a:r>
                      <a:endParaRPr lang="nb-NO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2019</a:t>
                      </a:r>
                      <a:endParaRPr lang="nb-NO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2020</a:t>
                      </a:r>
                      <a:endParaRPr lang="nb-NO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2021</a:t>
                      </a:r>
                      <a:endParaRPr lang="nb-NO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2022</a:t>
                      </a:r>
                      <a:endParaRPr lang="nb-NO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2023</a:t>
                      </a:r>
                      <a:endParaRPr lang="nb-NO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2926081"/>
                  </a:ext>
                </a:extLst>
              </a:tr>
              <a:tr h="23028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Avlivet etter ettersøk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9</a:t>
                      </a:r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14</a:t>
                      </a:r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22</a:t>
                      </a:r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8616316"/>
                  </a:ext>
                </a:extLst>
              </a:tr>
              <a:tr h="23028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Avlivet på stedet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15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11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19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21</a:t>
                      </a:r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39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42</a:t>
                      </a:r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28791155"/>
                  </a:ext>
                </a:extLst>
              </a:tr>
              <a:tr h="23028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Dødt på stedet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31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80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82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81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102</a:t>
                      </a:r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110</a:t>
                      </a:r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43381395"/>
                  </a:ext>
                </a:extLst>
              </a:tr>
              <a:tr h="23028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Ettersøk avsluttet - ikke funnet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31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45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46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52</a:t>
                      </a:r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45</a:t>
                      </a:r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76</a:t>
                      </a:r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84781480"/>
                  </a:ext>
                </a:extLst>
              </a:tr>
              <a:tr h="23028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Funnet død etter ettersøk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6</a:t>
                      </a:r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7</a:t>
                      </a:r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7</a:t>
                      </a:r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84581024"/>
                  </a:ext>
                </a:extLst>
              </a:tr>
              <a:tr h="23028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Observert – antatt uskadd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11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12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11</a:t>
                      </a:r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18</a:t>
                      </a:r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20</a:t>
                      </a:r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04279769"/>
                  </a:ext>
                </a:extLst>
              </a:tr>
              <a:tr h="23028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Ukjent utfall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</a:t>
                      </a:r>
                      <a:endParaRPr lang="nb-NO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3</a:t>
                      </a:r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1</a:t>
                      </a:r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8</a:t>
                      </a:r>
                      <a:endParaRPr lang="nb-NO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99683478"/>
                  </a:ext>
                </a:extLst>
              </a:tr>
            </a:tbl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FD47D1A-A080-E220-A003-86BFDD876E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137333"/>
              </p:ext>
            </p:extLst>
          </p:nvPr>
        </p:nvGraphicFramePr>
        <p:xfrm>
          <a:off x="5620670" y="3057968"/>
          <a:ext cx="6378213" cy="345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9618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19F2109-27E9-C3BC-EF3B-9FC679347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371681"/>
              </p:ext>
            </p:extLst>
          </p:nvPr>
        </p:nvGraphicFramePr>
        <p:xfrm>
          <a:off x="3657600" y="0"/>
          <a:ext cx="85344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D4E9D9-2D26-4809-9645-49461BB08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prstGeom prst="ellips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Omfanget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av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fallvilt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indikerer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feil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forvaltningen</a:t>
            </a:r>
            <a:endParaRPr lang="en-US" sz="2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051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D4E9D9-2D26-4809-9645-49461BB08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Kjønn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aldersfordeling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felt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Rådyr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E7F06AE-3F88-F22A-E1B3-A2DDBA012A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263267"/>
              </p:ext>
            </p:extLst>
          </p:nvPr>
        </p:nvGraphicFramePr>
        <p:xfrm>
          <a:off x="6606253" y="643467"/>
          <a:ext cx="4942280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286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D4E9D9-2D26-4809-9645-49461BB08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prstGeom prst="ellips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§ 20 FELLINGSTILLATELSE FOR RÅDYR</a:t>
            </a:r>
          </a:p>
        </p:txBody>
      </p:sp>
      <p:graphicFrame>
        <p:nvGraphicFramePr>
          <p:cNvPr id="24" name="TekstSylinder 3">
            <a:extLst>
              <a:ext uri="{FF2B5EF4-FFF2-40B4-BE49-F238E27FC236}">
                <a16:creationId xmlns:a16="http://schemas.microsoft.com/office/drawing/2014/main" id="{776570BF-B452-6ED7-B026-82837128D7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658033"/>
              </p:ext>
            </p:extLst>
          </p:nvPr>
        </p:nvGraphicFramePr>
        <p:xfrm>
          <a:off x="4216526" y="34485"/>
          <a:ext cx="7975474" cy="6412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250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3C42ACD-0CED-D8F5-1694-A83B6CEC6F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1" y="365125"/>
            <a:ext cx="5251316" cy="18073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b="0" i="0" u="none" strike="noStrike" cap="none" normalizeH="0" baseline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§ 7 FRAVIK FRA MINSTEAREALET </a:t>
            </a:r>
            <a:endParaRPr kumimoji="0" lang="nb-NO" altLang="nb-NO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4536A24-E404-A362-2BE9-4B76F8E5CA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333297"/>
            <a:ext cx="4619621" cy="38436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2000" b="1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Enkeltvedtak for avgrenset område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20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Kommunen har mulighet til å fravike det fastsatte minstearealet med 50 prosent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20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opp eller ned.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20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Fravik fra minstearealet er et enkeltvedtak som skal gjelde et bestemt geografisk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20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område og for en bestemt tidsperiode, fortrinnsvis kun ett år. </a:t>
            </a:r>
            <a:endParaRPr kumimoji="0" lang="nb-NO" altLang="nb-NO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5" name="Bilde 4" descr="Et bilde som inneholder pattedyr, utendørs, hjort, dyreliv&#10;&#10;Automatisk generert beskrivelse">
            <a:extLst>
              <a:ext uri="{FF2B5EF4-FFF2-40B4-BE49-F238E27FC236}">
                <a16:creationId xmlns:a16="http://schemas.microsoft.com/office/drawing/2014/main" id="{90953916-AA0C-308C-8E04-AE58E504DC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2" b="1297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9566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DAECDF5-A581-4753-932D-9161EE09C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nb-NO" sz="4100"/>
              <a:t>Ønsket utvikling i forvaltningen av rådyr</a:t>
            </a:r>
          </a:p>
        </p:txBody>
      </p:sp>
      <p:pic>
        <p:nvPicPr>
          <p:cNvPr id="5" name="Bilde 4" descr="Et bilde som inneholder pattedyr, utendørs, hjort, dyreliv&#10;&#10;Automatisk generert beskrivelse">
            <a:extLst>
              <a:ext uri="{FF2B5EF4-FFF2-40B4-BE49-F238E27FC236}">
                <a16:creationId xmlns:a16="http://schemas.microsoft.com/office/drawing/2014/main" id="{90953916-AA0C-308C-8E04-AE58E504DC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" r="2" b="14003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A53543-88A5-4E01-83CA-66418FF8C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nb-NO" sz="2000"/>
              <a:t>Flest mulig grunneiere går sammen og etablerer større vald</a:t>
            </a:r>
          </a:p>
          <a:p>
            <a:r>
              <a:rPr lang="nb-NO" sz="2000"/>
              <a:t>Flest mulig vald med kvotefri jakt etter egen avskytingsplan</a:t>
            </a:r>
          </a:p>
          <a:p>
            <a:r>
              <a:rPr lang="nb-NO" sz="2000" u="sng"/>
              <a:t>Vesentlig</a:t>
            </a:r>
            <a:r>
              <a:rPr lang="nb-NO" sz="2000"/>
              <a:t> forbedringer på rapportering av felt vilt</a:t>
            </a:r>
          </a:p>
          <a:p>
            <a:r>
              <a:rPr lang="nb-NO" sz="2000"/>
              <a:t>Forbedringer på oppfølging av jakta og kontrollrutiner under veis i jakta.</a:t>
            </a:r>
          </a:p>
          <a:p>
            <a:r>
              <a:rPr lang="nb-NO" sz="2000"/>
              <a:t>Betydelig økning i uttak av voksne hunner og kalver</a:t>
            </a:r>
          </a:p>
          <a:p>
            <a:r>
              <a:rPr lang="nb-NO" sz="2000"/>
              <a:t>Dempe avskytingene av voksne hanner</a:t>
            </a:r>
          </a:p>
        </p:txBody>
      </p:sp>
    </p:spTree>
    <p:extLst>
      <p:ext uri="{BB962C8B-B14F-4D97-AF65-F5344CB8AC3E}">
        <p14:creationId xmlns:p14="http://schemas.microsoft.com/office/powerpoint/2010/main" val="1506353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454</Words>
  <Application>Microsoft Office PowerPoint</Application>
  <PresentationFormat>Widescreen</PresentationFormat>
  <Paragraphs>112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Jegermøte 2024 Forvaltning og jakt på rådyr i Ringerike  Status og mål</vt:lpstr>
      <vt:lpstr>Dagens praksis i forvaltning og utøvelse av jakt</vt:lpstr>
      <vt:lpstr>Tildelinger vs felte dyr Ringerike 2018-2023</vt:lpstr>
      <vt:lpstr>Omfang fallvilt indikerer feil forvaltningen </vt:lpstr>
      <vt:lpstr>Omfanget av fallvilt indikerer feil i forvaltningen</vt:lpstr>
      <vt:lpstr>Kjønn- og aldersfordeling felt Rådyr </vt:lpstr>
      <vt:lpstr>§ 20 FELLINGSTILLATELSE FOR RÅDYR</vt:lpstr>
      <vt:lpstr>§ 7 FRAVIK FRA MINSTEAREALET </vt:lpstr>
      <vt:lpstr>Ønsket utvikling i forvaltningen av rådyr</vt:lpstr>
      <vt:lpstr>Målsetting og gevinst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Ettersøksplikt, forfølgingsrett og avliving av storvilt</dc:title>
  <dc:creator>Richard Baksvær</dc:creator>
  <cp:lastModifiedBy>Alja Helene Irena Mannaart</cp:lastModifiedBy>
  <cp:revision>40</cp:revision>
  <dcterms:created xsi:type="dcterms:W3CDTF">2022-04-26T07:00:30Z</dcterms:created>
  <dcterms:modified xsi:type="dcterms:W3CDTF">2024-05-13T10:02:35Z</dcterms:modified>
</cp:coreProperties>
</file>